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92"/>
  </p:notesMasterIdLst>
  <p:handoutMasterIdLst>
    <p:handoutMasterId r:id="rId93"/>
  </p:handoutMasterIdLst>
  <p:sldIdLst>
    <p:sldId id="735" r:id="rId2"/>
    <p:sldId id="754" r:id="rId3"/>
    <p:sldId id="598" r:id="rId4"/>
    <p:sldId id="756" r:id="rId5"/>
    <p:sldId id="787" r:id="rId6"/>
    <p:sldId id="673" r:id="rId7"/>
    <p:sldId id="779" r:id="rId8"/>
    <p:sldId id="674" r:id="rId9"/>
    <p:sldId id="488" r:id="rId10"/>
    <p:sldId id="474" r:id="rId11"/>
    <p:sldId id="659" r:id="rId12"/>
    <p:sldId id="583" r:id="rId13"/>
    <p:sldId id="656" r:id="rId14"/>
    <p:sldId id="736" r:id="rId15"/>
    <p:sldId id="657" r:id="rId16"/>
    <p:sldId id="753" r:id="rId17"/>
    <p:sldId id="758" r:id="rId18"/>
    <p:sldId id="757" r:id="rId19"/>
    <p:sldId id="565" r:id="rId20"/>
    <p:sldId id="587" r:id="rId21"/>
    <p:sldId id="759" r:id="rId22"/>
    <p:sldId id="503" r:id="rId23"/>
    <p:sldId id="575" r:id="rId24"/>
    <p:sldId id="684" r:id="rId25"/>
    <p:sldId id="785" r:id="rId26"/>
    <p:sldId id="783" r:id="rId27"/>
    <p:sldId id="761" r:id="rId28"/>
    <p:sldId id="574" r:id="rId29"/>
    <p:sldId id="431" r:id="rId30"/>
    <p:sldId id="584" r:id="rId31"/>
    <p:sldId id="751" r:id="rId32"/>
    <p:sldId id="555" r:id="rId33"/>
    <p:sldId id="540" r:id="rId34"/>
    <p:sldId id="446" r:id="rId35"/>
    <p:sldId id="752" r:id="rId36"/>
    <p:sldId id="576" r:id="rId37"/>
    <p:sldId id="447" r:id="rId38"/>
    <p:sldId id="762" r:id="rId39"/>
    <p:sldId id="539" r:id="rId40"/>
    <p:sldId id="578" r:id="rId41"/>
    <p:sldId id="586" r:id="rId42"/>
    <p:sldId id="494" r:id="rId43"/>
    <p:sldId id="589" r:id="rId44"/>
    <p:sldId id="448" r:id="rId45"/>
    <p:sldId id="692" r:id="rId46"/>
    <p:sldId id="693" r:id="rId47"/>
    <p:sldId id="664" r:id="rId48"/>
    <p:sldId id="771" r:id="rId49"/>
    <p:sldId id="772" r:id="rId50"/>
    <p:sldId id="603" r:id="rId51"/>
    <p:sldId id="784" r:id="rId52"/>
    <p:sldId id="604" r:id="rId53"/>
    <p:sldId id="605" r:id="rId54"/>
    <p:sldId id="764" r:id="rId55"/>
    <p:sldId id="607" r:id="rId56"/>
    <p:sldId id="765" r:id="rId57"/>
    <p:sldId id="608" r:id="rId58"/>
    <p:sldId id="569" r:id="rId59"/>
    <p:sldId id="592" r:id="rId60"/>
    <p:sldId id="588" r:id="rId61"/>
    <p:sldId id="580" r:id="rId62"/>
    <p:sldId id="581" r:id="rId63"/>
    <p:sldId id="609" r:id="rId64"/>
    <p:sldId id="610" r:id="rId65"/>
    <p:sldId id="570" r:id="rId66"/>
    <p:sldId id="651" r:id="rId67"/>
    <p:sldId id="613" r:id="rId68"/>
    <p:sldId id="714" r:id="rId69"/>
    <p:sldId id="661" r:id="rId70"/>
    <p:sldId id="618" r:id="rId71"/>
    <p:sldId id="619" r:id="rId72"/>
    <p:sldId id="621" r:id="rId73"/>
    <p:sldId id="622" r:id="rId74"/>
    <p:sldId id="624" r:id="rId75"/>
    <p:sldId id="717" r:id="rId76"/>
    <p:sldId id="623" r:id="rId77"/>
    <p:sldId id="631" r:id="rId78"/>
    <p:sldId id="744" r:id="rId79"/>
    <p:sldId id="745" r:id="rId80"/>
    <p:sldId id="746" r:id="rId81"/>
    <p:sldId id="747" r:id="rId82"/>
    <p:sldId id="748" r:id="rId83"/>
    <p:sldId id="789" r:id="rId84"/>
    <p:sldId id="724" r:id="rId85"/>
    <p:sldId id="725" r:id="rId86"/>
    <p:sldId id="726" r:id="rId87"/>
    <p:sldId id="727" r:id="rId88"/>
    <p:sldId id="728" r:id="rId89"/>
    <p:sldId id="718" r:id="rId90"/>
    <p:sldId id="645" r:id="rId91"/>
  </p:sldIdLst>
  <p:sldSz cx="9144000" cy="6858000" type="screen4x3"/>
  <p:notesSz cx="6858000" cy="9144000"/>
  <p:embeddedFontLst>
    <p:embeddedFont>
      <p:font typeface="Calibri" panose="020F0502020204030204" pitchFamily="34" charset="0"/>
      <p:regular r:id="rId94"/>
      <p:bold r:id="rId95"/>
      <p:italic r:id="rId96"/>
      <p:boldItalic r:id="rId97"/>
    </p:embeddedFont>
    <p:embeddedFont>
      <p:font typeface="STOMPER" panose="020B0604020202020204"/>
      <p:regular r:id="rId98"/>
    </p:embeddedFont>
    <p:embeddedFont>
      <p:font typeface="Arial Black" panose="020B0A04020102020204" pitchFamily="34" charset="0"/>
      <p:bold r:id="rId99"/>
    </p:embeddedFont>
  </p:embeddedFontLst>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mn-ea"/>
        <a:cs typeface="+mn-cs"/>
      </a:defRPr>
    </a:lvl2pPr>
    <a:lvl3pPr marL="914400" algn="l" defTabSz="457200" rtl="0" fontAlgn="base">
      <a:spcBef>
        <a:spcPct val="0"/>
      </a:spcBef>
      <a:spcAft>
        <a:spcPct val="0"/>
      </a:spcAft>
      <a:defRPr kern="1200">
        <a:solidFill>
          <a:schemeClr val="tx1"/>
        </a:solidFill>
        <a:latin typeface="Arial" pitchFamily="34" charset="0"/>
        <a:ea typeface="+mn-ea"/>
        <a:cs typeface="+mn-cs"/>
      </a:defRPr>
    </a:lvl3pPr>
    <a:lvl4pPr marL="1371600" algn="l" defTabSz="457200" rtl="0" fontAlgn="base">
      <a:spcBef>
        <a:spcPct val="0"/>
      </a:spcBef>
      <a:spcAft>
        <a:spcPct val="0"/>
      </a:spcAft>
      <a:defRPr kern="1200">
        <a:solidFill>
          <a:schemeClr val="tx1"/>
        </a:solidFill>
        <a:latin typeface="Arial" pitchFamily="34" charset="0"/>
        <a:ea typeface="+mn-ea"/>
        <a:cs typeface="+mn-cs"/>
      </a:defRPr>
    </a:lvl4pPr>
    <a:lvl5pPr marL="1828800" algn="l" defTabSz="457200"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A28"/>
    <a:srgbClr val="FF9900"/>
    <a:srgbClr val="255997"/>
    <a:srgbClr val="3C53A3"/>
    <a:srgbClr val="2D642A"/>
    <a:srgbClr val="459941"/>
    <a:srgbClr val="91CF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91" autoAdjust="0"/>
    <p:restoredTop sz="92167" autoAdjust="0"/>
  </p:normalViewPr>
  <p:slideViewPr>
    <p:cSldViewPr snapToObjects="1">
      <p:cViewPr varScale="1">
        <p:scale>
          <a:sx n="76" d="100"/>
          <a:sy n="76" d="100"/>
        </p:scale>
        <p:origin x="1212" y="54"/>
      </p:cViewPr>
      <p:guideLst>
        <p:guide orient="horz" pos="2160"/>
        <p:guide pos="2880"/>
      </p:guideLst>
    </p:cSldViewPr>
  </p:slideViewPr>
  <p:notesTextViewPr>
    <p:cViewPr>
      <p:scale>
        <a:sx n="3" d="2"/>
        <a:sy n="3" d="2"/>
      </p:scale>
      <p:origin x="0" y="0"/>
    </p:cViewPr>
  </p:notesTextViewPr>
  <p:sorterViewPr>
    <p:cViewPr>
      <p:scale>
        <a:sx n="66" d="100"/>
        <a:sy n="66" d="100"/>
      </p:scale>
      <p:origin x="0" y="-120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98"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smtClean="0"/>
              <a:t>Do You Give</a:t>
            </a:r>
            <a:r>
              <a:rPr lang="en-US" baseline="0" dirty="0" smtClean="0"/>
              <a:t> Your Children</a:t>
            </a:r>
            <a:r>
              <a:rPr lang="en-US" dirty="0" smtClean="0"/>
              <a:t> Chores?</a:t>
            </a:r>
            <a:endParaRPr lang="en-US" dirty="0"/>
          </a:p>
        </c:rich>
      </c:tx>
      <c:layout>
        <c:manualLayout>
          <c:xMode val="edge"/>
          <c:yMode val="edge"/>
          <c:x val="0.11897309711286087"/>
          <c:y val="1.8691588785046728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Chores</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28</c:v>
                </c:pt>
                <c:pt idx="1">
                  <c:v>72</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smtClean="0"/>
              <a:t>Did You Do Chores Growing Up?</a:t>
            </a:r>
            <a:endParaRPr lang="en-US" dirty="0"/>
          </a:p>
        </c:rich>
      </c:tx>
      <c:layout>
        <c:manualLayout>
          <c:xMode val="edge"/>
          <c:yMode val="edge"/>
          <c:x val="0.11897309711286087"/>
          <c:y val="1.8691588785046728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Chores</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82</c:v>
                </c:pt>
                <c:pt idx="1">
                  <c:v>18</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sz="2800" dirty="0" smtClean="0">
                <a:latin typeface="PF DinText Pro" panose="02000506020000090004" pitchFamily="2" charset="0"/>
              </a:rPr>
              <a:t>Percentage Who Said “Very Important”</a:t>
            </a:r>
            <a:endParaRPr lang="en-US" sz="2800" dirty="0">
              <a:latin typeface="PF DinText Pro" panose="02000506020000090004"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Importance of Soft Skills</c:v>
                </c:pt>
              </c:strCache>
            </c:strRef>
          </c:tx>
          <c:spPr>
            <a:solidFill>
              <a:schemeClr val="accent4"/>
            </a:solidFill>
            <a:ln>
              <a:noFill/>
            </a:ln>
            <a:effectLst/>
          </c:spPr>
          <c:invertIfNegative val="0"/>
          <c:dLbls>
            <c:dLbl>
              <c:idx val="0"/>
              <c:layout>
                <c:manualLayout>
                  <c:x val="-1.5750104422292775E-17"/>
                  <c:y val="9.0098558600421763E-2"/>
                </c:manualLayout>
              </c:layout>
              <c:tx>
                <c:rich>
                  <a:bodyPr/>
                  <a:lstStyle/>
                  <a:p>
                    <a:fld id="{1F91ACDD-4F4F-4A37-82A7-FC1959D30345}" type="VALUE">
                      <a:rPr lang="en-US" b="1" baseline="0">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layout>
                <c:manualLayout>
                  <c:x val="-1.718213058419244E-3"/>
                  <c:y val="0.10511498503382538"/>
                </c:manualLayout>
              </c:layout>
              <c:tx>
                <c:rich>
                  <a:bodyPr/>
                  <a:lstStyle/>
                  <a:p>
                    <a:fld id="{1979D073-36FE-4213-A515-C30D52DAF4A0}" type="VALUE">
                      <a:rPr lang="en-US" b="1">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2"/>
                <c:pt idx="0">
                  <c:v>Employers</c:v>
                </c:pt>
                <c:pt idx="1">
                  <c:v>Job Seekers</c:v>
                </c:pt>
              </c:strCache>
            </c:strRef>
          </c:cat>
          <c:val>
            <c:numRef>
              <c:f>Sheet1!$B$2:$B$4</c:f>
              <c:numCache>
                <c:formatCode>General</c:formatCode>
                <c:ptCount val="3"/>
                <c:pt idx="0">
                  <c:v>93</c:v>
                </c:pt>
                <c:pt idx="1">
                  <c:v>16</c:v>
                </c:pt>
              </c:numCache>
            </c:numRef>
          </c:val>
        </c:ser>
        <c:dLbls>
          <c:showLegendKey val="0"/>
          <c:showVal val="0"/>
          <c:showCatName val="0"/>
          <c:showSerName val="0"/>
          <c:showPercent val="0"/>
          <c:showBubbleSize val="0"/>
        </c:dLbls>
        <c:gapWidth val="219"/>
        <c:overlap val="-27"/>
        <c:axId val="548791432"/>
        <c:axId val="548789864"/>
      </c:barChart>
      <c:catAx>
        <c:axId val="548791432"/>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548789864"/>
        <c:crosses val="autoZero"/>
        <c:auto val="1"/>
        <c:lblAlgn val="ctr"/>
        <c:lblOffset val="100"/>
        <c:noMultiLvlLbl val="0"/>
      </c:catAx>
      <c:valAx>
        <c:axId val="54878986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48791432"/>
        <c:crosses val="autoZero"/>
        <c:crossBetween val="between"/>
      </c:valAx>
      <c:spPr>
        <a:noFill/>
        <a:ln>
          <a:solidFill>
            <a:schemeClr val="bg1"/>
          </a:solidFill>
        </a:ln>
        <a:effectLst/>
      </c:spPr>
    </c:plotArea>
    <c:plotVisOnly val="1"/>
    <c:dispBlanksAs val="gap"/>
    <c:showDLblsOverMax val="0"/>
  </c:chart>
  <c:spPr>
    <a:noFill/>
    <a:ln>
      <a:solidFill>
        <a:schemeClr val="bg1"/>
      </a:solidFill>
    </a:ln>
    <a:effectLst/>
  </c:spPr>
  <c:txPr>
    <a:bodyPr/>
    <a:lstStyle/>
    <a:p>
      <a:pPr>
        <a:defRPr>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xPr>
        <a:bodyPr/>
        <a:lstStyle/>
        <a:p>
          <a:pPr>
            <a:defRPr>
              <a:solidFill>
                <a:srgbClr val="000000"/>
              </a:solidFill>
            </a:defRPr>
          </a:pPr>
          <a:endParaRPr lang="en-US"/>
        </a:p>
      </c:txPr>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18 Months After Hire</c:v>
                </c:pt>
              </c:strCache>
            </c:strRef>
          </c:tx>
          <c:dLbls>
            <c:dLbl>
              <c:idx val="1"/>
              <c:tx>
                <c:rich>
                  <a:bodyPr/>
                  <a:lstStyle/>
                  <a:p>
                    <a:r>
                      <a:rPr lang="en-US" sz="3200" dirty="0">
                        <a:solidFill>
                          <a:srgbClr val="000000"/>
                        </a:solidFill>
                      </a:rPr>
                      <a:t>46%</a:t>
                    </a:r>
                    <a:endParaRPr lang="en-US" sz="3200" dirty="0"/>
                  </a:p>
                </c:rich>
              </c:tx>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a:solidFill>
                      <a:srgbClr val="000000"/>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Retained</c:v>
                </c:pt>
                <c:pt idx="1">
                  <c:v>Discharged</c:v>
                </c:pt>
              </c:strCache>
            </c:strRef>
          </c:cat>
          <c:val>
            <c:numRef>
              <c:f>Sheet1!$B$2:$B$3</c:f>
              <c:numCache>
                <c:formatCode>0%</c:formatCode>
                <c:ptCount val="2"/>
                <c:pt idx="0">
                  <c:v>0.54</c:v>
                </c:pt>
                <c:pt idx="1">
                  <c:v>0.46</c:v>
                </c:pt>
              </c:numCache>
            </c:numRef>
          </c:val>
        </c:ser>
        <c:dLbls>
          <c:showLegendKey val="0"/>
          <c:showVal val="0"/>
          <c:showCatName val="0"/>
          <c:showSerName val="0"/>
          <c:showPercent val="0"/>
          <c:showBubbleSize val="0"/>
          <c:showLeaderLines val="1"/>
        </c:dLbls>
      </c:pie3DChart>
    </c:plotArea>
    <c:legend>
      <c:legendPos val="b"/>
      <c:overlay val="0"/>
      <c:txPr>
        <a:bodyPr/>
        <a:lstStyle/>
        <a:p>
          <a:pPr>
            <a:defRPr sz="2400">
              <a:solidFill>
                <a:srgbClr val="000000"/>
              </a:solidFill>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0"/>
    </mc:Choice>
    <mc:Fallback>
      <c:style val="30"/>
    </mc:Fallback>
  </mc:AlternateContent>
  <c:chart>
    <c:title>
      <c:overlay val="0"/>
      <c:txPr>
        <a:bodyPr/>
        <a:lstStyle/>
        <a:p>
          <a:pPr>
            <a:defRPr>
              <a:solidFill>
                <a:srgbClr val="000000"/>
              </a:solidFill>
            </a:defRPr>
          </a:pPr>
          <a:endParaRPr lang="en-US"/>
        </a:p>
      </c:txPr>
    </c:title>
    <c:autoTitleDeleted val="0"/>
    <c:view3D>
      <c:rotX val="15"/>
      <c:rotY val="20"/>
      <c:rAngAx val="0"/>
    </c:view3D>
    <c:floor>
      <c:thickness val="0"/>
      <c:spPr>
        <a:noFill/>
        <a:ln w="9525">
          <a:noFill/>
        </a:ln>
      </c:spPr>
    </c:floor>
    <c:sideWall>
      <c:thickness val="0"/>
    </c:sideWall>
    <c:backWall>
      <c:thickness val="0"/>
    </c:backWall>
    <c:plotArea>
      <c:layout/>
      <c:bar3DChart>
        <c:barDir val="bar"/>
        <c:grouping val="stacked"/>
        <c:varyColors val="0"/>
        <c:ser>
          <c:idx val="0"/>
          <c:order val="0"/>
          <c:tx>
            <c:strRef>
              <c:f>Sheet1!$B$1</c:f>
              <c:strCache>
                <c:ptCount val="1"/>
                <c:pt idx="0">
                  <c:v>Reason for Discharge</c:v>
                </c:pt>
              </c:strCache>
            </c:strRef>
          </c:tx>
          <c:spPr>
            <a:gradFill rotWithShape="1">
              <a:gsLst>
                <a:gs pos="0">
                  <a:schemeClr val="dk1">
                    <a:tint val="100000"/>
                    <a:shade val="100000"/>
                    <a:satMod val="130000"/>
                  </a:schemeClr>
                </a:gs>
                <a:gs pos="100000">
                  <a:schemeClr val="dk1">
                    <a:tint val="50000"/>
                    <a:shade val="100000"/>
                    <a:satMod val="350000"/>
                  </a:schemeClr>
                </a:gs>
              </a:gsLst>
              <a:lin ang="16200000" scaled="0"/>
            </a:gradFill>
            <a:ln w="9525" cap="flat" cmpd="sng" algn="ctr">
              <a:solidFill>
                <a:schemeClr val="dk1">
                  <a:shade val="95000"/>
                  <a:satMod val="105000"/>
                </a:schemeClr>
              </a:solidFill>
              <a:prstDash val="solid"/>
            </a:ln>
            <a:effectLst>
              <a:outerShdw blurRad="40000" dist="23000" dir="5400000" rotWithShape="0">
                <a:srgbClr val="000000">
                  <a:alpha val="35000"/>
                </a:srgbClr>
              </a:outerShdw>
            </a:effectLst>
          </c:spPr>
          <c:invertIfNegative val="0"/>
          <c:dLbls>
            <c:dLbl>
              <c:idx val="1"/>
              <c:layout>
                <c:manualLayout>
                  <c:x val="0.16145833333333301"/>
                  <c:y val="2.8060332808804E-3"/>
                </c:manualLayout>
              </c:layout>
              <c:tx>
                <c:rich>
                  <a:bodyPr/>
                  <a:lstStyle/>
                  <a:p>
                    <a:pPr>
                      <a:defRPr>
                        <a:solidFill>
                          <a:schemeClr val="tx1"/>
                        </a:solidFill>
                      </a:defRPr>
                    </a:pPr>
                    <a:r>
                      <a:rPr lang="en-US" sz="2800" dirty="0">
                        <a:solidFill>
                          <a:schemeClr val="tx1"/>
                        </a:solidFill>
                      </a:rPr>
                      <a:t>89%</a:t>
                    </a:r>
                  </a:p>
                </c:rich>
              </c:tx>
              <c:sp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Skill</c:v>
                </c:pt>
                <c:pt idx="1">
                  <c:v>Attitude</c:v>
                </c:pt>
              </c:strCache>
            </c:strRef>
          </c:cat>
          <c:val>
            <c:numRef>
              <c:f>Sheet1!$B$2:$B$3</c:f>
              <c:numCache>
                <c:formatCode>0%</c:formatCode>
                <c:ptCount val="2"/>
                <c:pt idx="0">
                  <c:v>0.11</c:v>
                </c:pt>
                <c:pt idx="1">
                  <c:v>0.89</c:v>
                </c:pt>
              </c:numCache>
            </c:numRef>
          </c:val>
        </c:ser>
        <c:dLbls>
          <c:showLegendKey val="0"/>
          <c:showVal val="0"/>
          <c:showCatName val="0"/>
          <c:showSerName val="0"/>
          <c:showPercent val="0"/>
          <c:showBubbleSize val="0"/>
        </c:dLbls>
        <c:gapWidth val="150"/>
        <c:shape val="box"/>
        <c:axId val="548792216"/>
        <c:axId val="548792608"/>
        <c:axId val="0"/>
      </c:bar3DChart>
      <c:catAx>
        <c:axId val="548792216"/>
        <c:scaling>
          <c:orientation val="minMax"/>
        </c:scaling>
        <c:delete val="0"/>
        <c:axPos val="l"/>
        <c:numFmt formatCode="General" sourceLinked="0"/>
        <c:majorTickMark val="out"/>
        <c:minorTickMark val="none"/>
        <c:tickLblPos val="nextTo"/>
        <c:txPr>
          <a:bodyPr/>
          <a:lstStyle/>
          <a:p>
            <a:pPr>
              <a:defRPr sz="2400">
                <a:solidFill>
                  <a:srgbClr val="000000"/>
                </a:solidFill>
              </a:defRPr>
            </a:pPr>
            <a:endParaRPr lang="en-US"/>
          </a:p>
        </c:txPr>
        <c:crossAx val="548792608"/>
        <c:crosses val="autoZero"/>
        <c:auto val="1"/>
        <c:lblAlgn val="ctr"/>
        <c:lblOffset val="100"/>
        <c:noMultiLvlLbl val="0"/>
      </c:catAx>
      <c:valAx>
        <c:axId val="548792608"/>
        <c:scaling>
          <c:orientation val="minMax"/>
        </c:scaling>
        <c:delete val="1"/>
        <c:axPos val="b"/>
        <c:numFmt formatCode="0%" sourceLinked="1"/>
        <c:majorTickMark val="out"/>
        <c:minorTickMark val="none"/>
        <c:tickLblPos val="nextTo"/>
        <c:crossAx val="5487922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3645A4-DBF6-4A22-A320-E297049EBA1E}" type="doc">
      <dgm:prSet loTypeId="urn:microsoft.com/office/officeart/2011/layout/CircleProcess" loCatId="process" qsTypeId="urn:microsoft.com/office/officeart/2005/8/quickstyle/3d2" qsCatId="3D" csTypeId="urn:microsoft.com/office/officeart/2005/8/colors/colorful3" csCatId="colorful" phldr="1"/>
      <dgm:spPr/>
      <dgm:t>
        <a:bodyPr/>
        <a:lstStyle/>
        <a:p>
          <a:endParaRPr lang="en-US"/>
        </a:p>
      </dgm:t>
    </dgm:pt>
    <dgm:pt modelId="{F8D2AC9D-03AD-4544-925A-4850F8692024}">
      <dgm:prSet phldrT="[Text]"/>
      <dgm:spPr/>
      <dgm:t>
        <a:bodyPr/>
        <a:lstStyle/>
        <a:p>
          <a:r>
            <a:rPr lang="en-US" dirty="0" smtClean="0">
              <a:solidFill>
                <a:schemeClr val="bg1"/>
              </a:solidFill>
            </a:rPr>
            <a:t>Conscious Incompetence</a:t>
          </a:r>
          <a:endParaRPr lang="en-US" dirty="0">
            <a:solidFill>
              <a:schemeClr val="bg1"/>
            </a:solidFill>
          </a:endParaRPr>
        </a:p>
      </dgm:t>
    </dgm:pt>
    <dgm:pt modelId="{62398595-F83A-42AC-8032-229021D32311}" type="parTrans" cxnId="{383F0620-32C0-4443-8063-C73ECA97F072}">
      <dgm:prSet/>
      <dgm:spPr/>
      <dgm:t>
        <a:bodyPr/>
        <a:lstStyle/>
        <a:p>
          <a:endParaRPr lang="en-US"/>
        </a:p>
      </dgm:t>
    </dgm:pt>
    <dgm:pt modelId="{9DC4288D-2221-4F41-921F-8D28230AF489}" type="sibTrans" cxnId="{383F0620-32C0-4443-8063-C73ECA97F072}">
      <dgm:prSet/>
      <dgm:spPr/>
      <dgm:t>
        <a:bodyPr/>
        <a:lstStyle/>
        <a:p>
          <a:endParaRPr lang="en-US"/>
        </a:p>
      </dgm:t>
    </dgm:pt>
    <dgm:pt modelId="{5BD4641F-A13D-4126-8BAC-6503DEB1F7C5}">
      <dgm:prSet phldrT="[Text]"/>
      <dgm:spPr/>
      <dgm:t>
        <a:bodyPr/>
        <a:lstStyle/>
        <a:p>
          <a:r>
            <a:rPr lang="en-US" dirty="0" smtClean="0">
              <a:solidFill>
                <a:schemeClr val="bg1"/>
              </a:solidFill>
            </a:rPr>
            <a:t>Conscious Competence</a:t>
          </a:r>
          <a:endParaRPr lang="en-US" dirty="0">
            <a:solidFill>
              <a:schemeClr val="bg1"/>
            </a:solidFill>
          </a:endParaRPr>
        </a:p>
      </dgm:t>
    </dgm:pt>
    <dgm:pt modelId="{58652825-B202-4A49-9C78-A4F0F296E7E8}" type="parTrans" cxnId="{AD7EA628-188E-4A98-8490-F12FEC33E6D7}">
      <dgm:prSet/>
      <dgm:spPr/>
      <dgm:t>
        <a:bodyPr/>
        <a:lstStyle/>
        <a:p>
          <a:endParaRPr lang="en-US"/>
        </a:p>
      </dgm:t>
    </dgm:pt>
    <dgm:pt modelId="{ED532477-10B9-4230-8919-61F6C6D1FB40}" type="sibTrans" cxnId="{AD7EA628-188E-4A98-8490-F12FEC33E6D7}">
      <dgm:prSet/>
      <dgm:spPr/>
      <dgm:t>
        <a:bodyPr/>
        <a:lstStyle/>
        <a:p>
          <a:endParaRPr lang="en-US"/>
        </a:p>
      </dgm:t>
    </dgm:pt>
    <dgm:pt modelId="{C6CA0C9D-A68B-4057-9883-ECD9D8232FED}">
      <dgm:prSet phldrT="[Text]"/>
      <dgm:spPr/>
      <dgm:t>
        <a:bodyPr/>
        <a:lstStyle/>
        <a:p>
          <a:r>
            <a:rPr lang="en-US" dirty="0" smtClean="0">
              <a:solidFill>
                <a:schemeClr val="bg1"/>
              </a:solidFill>
            </a:rPr>
            <a:t>Unconscious Competence</a:t>
          </a:r>
          <a:endParaRPr lang="en-US" dirty="0">
            <a:solidFill>
              <a:schemeClr val="bg1"/>
            </a:solidFill>
          </a:endParaRPr>
        </a:p>
      </dgm:t>
    </dgm:pt>
    <dgm:pt modelId="{D6372FFA-D25A-4877-B89A-16725E1445B0}" type="parTrans" cxnId="{8A4012FA-72C6-4AC5-91EC-9BBE4A8D7591}">
      <dgm:prSet/>
      <dgm:spPr/>
      <dgm:t>
        <a:bodyPr/>
        <a:lstStyle/>
        <a:p>
          <a:endParaRPr lang="en-US"/>
        </a:p>
      </dgm:t>
    </dgm:pt>
    <dgm:pt modelId="{94E85024-FAF0-4C9A-9008-590CB34F7F0F}" type="sibTrans" cxnId="{8A4012FA-72C6-4AC5-91EC-9BBE4A8D7591}">
      <dgm:prSet/>
      <dgm:spPr/>
      <dgm:t>
        <a:bodyPr/>
        <a:lstStyle/>
        <a:p>
          <a:endParaRPr lang="en-US"/>
        </a:p>
      </dgm:t>
    </dgm:pt>
    <dgm:pt modelId="{82ABACC6-F5D8-4352-B710-CDF0E2E53A96}">
      <dgm:prSet/>
      <dgm:spPr/>
      <dgm:t>
        <a:bodyPr/>
        <a:lstStyle/>
        <a:p>
          <a:r>
            <a:rPr lang="en-US" dirty="0" smtClean="0">
              <a:solidFill>
                <a:schemeClr val="bg1"/>
              </a:solidFill>
            </a:rPr>
            <a:t>Unconscious Incompetence</a:t>
          </a:r>
          <a:endParaRPr lang="en-US" dirty="0">
            <a:solidFill>
              <a:schemeClr val="bg1"/>
            </a:solidFill>
          </a:endParaRPr>
        </a:p>
      </dgm:t>
    </dgm:pt>
    <dgm:pt modelId="{8878BD35-11CB-470B-B820-963713414C79}" type="parTrans" cxnId="{79F4243A-8534-42DB-918F-4FB43C3F395A}">
      <dgm:prSet/>
      <dgm:spPr/>
      <dgm:t>
        <a:bodyPr/>
        <a:lstStyle/>
        <a:p>
          <a:endParaRPr lang="en-US"/>
        </a:p>
      </dgm:t>
    </dgm:pt>
    <dgm:pt modelId="{0CC2B635-744A-4866-A28C-98160B8A9B53}" type="sibTrans" cxnId="{79F4243A-8534-42DB-918F-4FB43C3F395A}">
      <dgm:prSet/>
      <dgm:spPr/>
      <dgm:t>
        <a:bodyPr/>
        <a:lstStyle/>
        <a:p>
          <a:endParaRPr lang="en-US"/>
        </a:p>
      </dgm:t>
    </dgm:pt>
    <dgm:pt modelId="{CC8FCF9B-3441-424D-AF77-ACF1C8AF7585}" type="pres">
      <dgm:prSet presAssocID="{4F3645A4-DBF6-4A22-A320-E297049EBA1E}" presName="Name0" presStyleCnt="0">
        <dgm:presLayoutVars>
          <dgm:chMax val="11"/>
          <dgm:chPref val="11"/>
          <dgm:dir/>
          <dgm:resizeHandles/>
        </dgm:presLayoutVars>
      </dgm:prSet>
      <dgm:spPr/>
      <dgm:t>
        <a:bodyPr/>
        <a:lstStyle/>
        <a:p>
          <a:endParaRPr lang="en-US"/>
        </a:p>
      </dgm:t>
    </dgm:pt>
    <dgm:pt modelId="{46961D2D-0C81-4FF5-BB44-BEDDF9889C1A}" type="pres">
      <dgm:prSet presAssocID="{C6CA0C9D-A68B-4057-9883-ECD9D8232FED}" presName="Accent4" presStyleCnt="0"/>
      <dgm:spPr/>
    </dgm:pt>
    <dgm:pt modelId="{7E6793B2-31F1-4CF7-947E-F693369D1F5E}" type="pres">
      <dgm:prSet presAssocID="{C6CA0C9D-A68B-4057-9883-ECD9D8232FED}" presName="Accent" presStyleLbl="node1" presStyleIdx="0" presStyleCnt="4"/>
      <dgm:spPr/>
    </dgm:pt>
    <dgm:pt modelId="{72F57980-0B20-4AFB-8868-F75A50271B50}" type="pres">
      <dgm:prSet presAssocID="{C6CA0C9D-A68B-4057-9883-ECD9D8232FED}" presName="ParentBackground4" presStyleCnt="0"/>
      <dgm:spPr/>
    </dgm:pt>
    <dgm:pt modelId="{706195B3-41A7-47BF-B2D8-5CE7D98BAC91}" type="pres">
      <dgm:prSet presAssocID="{C6CA0C9D-A68B-4057-9883-ECD9D8232FED}" presName="ParentBackground" presStyleLbl="fgAcc1" presStyleIdx="0" presStyleCnt="4"/>
      <dgm:spPr/>
      <dgm:t>
        <a:bodyPr/>
        <a:lstStyle/>
        <a:p>
          <a:endParaRPr lang="en-US"/>
        </a:p>
      </dgm:t>
    </dgm:pt>
    <dgm:pt modelId="{F1B9E6A4-DED0-4560-B430-E5631B51D4BB}" type="pres">
      <dgm:prSet presAssocID="{C6CA0C9D-A68B-4057-9883-ECD9D8232FED}" presName="Parent4" presStyleLbl="revTx" presStyleIdx="0" presStyleCnt="0">
        <dgm:presLayoutVars>
          <dgm:chMax val="1"/>
          <dgm:chPref val="1"/>
          <dgm:bulletEnabled val="1"/>
        </dgm:presLayoutVars>
      </dgm:prSet>
      <dgm:spPr/>
      <dgm:t>
        <a:bodyPr/>
        <a:lstStyle/>
        <a:p>
          <a:endParaRPr lang="en-US"/>
        </a:p>
      </dgm:t>
    </dgm:pt>
    <dgm:pt modelId="{B2F03C6A-BC15-4740-B8DE-B41BB092F6FD}" type="pres">
      <dgm:prSet presAssocID="{5BD4641F-A13D-4126-8BAC-6503DEB1F7C5}" presName="Accent3" presStyleCnt="0"/>
      <dgm:spPr/>
    </dgm:pt>
    <dgm:pt modelId="{46C3A83C-A57E-453D-B165-AEEA8A1298BE}" type="pres">
      <dgm:prSet presAssocID="{5BD4641F-A13D-4126-8BAC-6503DEB1F7C5}" presName="Accent" presStyleLbl="node1" presStyleIdx="1" presStyleCnt="4"/>
      <dgm:spPr/>
    </dgm:pt>
    <dgm:pt modelId="{D96D37D6-116C-4D81-8220-0C13D57D867B}" type="pres">
      <dgm:prSet presAssocID="{5BD4641F-A13D-4126-8BAC-6503DEB1F7C5}" presName="ParentBackground3" presStyleCnt="0"/>
      <dgm:spPr/>
    </dgm:pt>
    <dgm:pt modelId="{333339CB-9D8C-498D-BABC-74691F1B581C}" type="pres">
      <dgm:prSet presAssocID="{5BD4641F-A13D-4126-8BAC-6503DEB1F7C5}" presName="ParentBackground" presStyleLbl="fgAcc1" presStyleIdx="1" presStyleCnt="4"/>
      <dgm:spPr/>
      <dgm:t>
        <a:bodyPr/>
        <a:lstStyle/>
        <a:p>
          <a:endParaRPr lang="en-US"/>
        </a:p>
      </dgm:t>
    </dgm:pt>
    <dgm:pt modelId="{DDBAAF73-4498-4EFD-8A87-ED1612DEFA22}" type="pres">
      <dgm:prSet presAssocID="{5BD4641F-A13D-4126-8BAC-6503DEB1F7C5}" presName="Parent3" presStyleLbl="revTx" presStyleIdx="0" presStyleCnt="0">
        <dgm:presLayoutVars>
          <dgm:chMax val="1"/>
          <dgm:chPref val="1"/>
          <dgm:bulletEnabled val="1"/>
        </dgm:presLayoutVars>
      </dgm:prSet>
      <dgm:spPr/>
      <dgm:t>
        <a:bodyPr/>
        <a:lstStyle/>
        <a:p>
          <a:endParaRPr lang="en-US"/>
        </a:p>
      </dgm:t>
    </dgm:pt>
    <dgm:pt modelId="{E7B359B6-A10D-4F62-BC8B-E6DF9B13185F}" type="pres">
      <dgm:prSet presAssocID="{F8D2AC9D-03AD-4544-925A-4850F8692024}" presName="Accent2" presStyleCnt="0"/>
      <dgm:spPr/>
    </dgm:pt>
    <dgm:pt modelId="{8355B37A-CED2-435B-BC8F-098F110358C8}" type="pres">
      <dgm:prSet presAssocID="{F8D2AC9D-03AD-4544-925A-4850F8692024}" presName="Accent" presStyleLbl="node1" presStyleIdx="2" presStyleCnt="4"/>
      <dgm:spPr/>
    </dgm:pt>
    <dgm:pt modelId="{DEAD08C6-6636-4EC3-864F-ED7E3AB94903}" type="pres">
      <dgm:prSet presAssocID="{F8D2AC9D-03AD-4544-925A-4850F8692024}" presName="ParentBackground2" presStyleCnt="0"/>
      <dgm:spPr/>
    </dgm:pt>
    <dgm:pt modelId="{89597778-2441-4E60-AC0E-583A63DA5BFA}" type="pres">
      <dgm:prSet presAssocID="{F8D2AC9D-03AD-4544-925A-4850F8692024}" presName="ParentBackground" presStyleLbl="fgAcc1" presStyleIdx="2" presStyleCnt="4"/>
      <dgm:spPr/>
      <dgm:t>
        <a:bodyPr/>
        <a:lstStyle/>
        <a:p>
          <a:endParaRPr lang="en-US"/>
        </a:p>
      </dgm:t>
    </dgm:pt>
    <dgm:pt modelId="{3B1E1C9F-9040-4B77-88AA-E2A2C87E8EA3}" type="pres">
      <dgm:prSet presAssocID="{F8D2AC9D-03AD-4544-925A-4850F8692024}" presName="Parent2" presStyleLbl="revTx" presStyleIdx="0" presStyleCnt="0">
        <dgm:presLayoutVars>
          <dgm:chMax val="1"/>
          <dgm:chPref val="1"/>
          <dgm:bulletEnabled val="1"/>
        </dgm:presLayoutVars>
      </dgm:prSet>
      <dgm:spPr/>
      <dgm:t>
        <a:bodyPr/>
        <a:lstStyle/>
        <a:p>
          <a:endParaRPr lang="en-US"/>
        </a:p>
      </dgm:t>
    </dgm:pt>
    <dgm:pt modelId="{E3C9F35F-0DA8-4507-B22C-AB0DE177CABA}" type="pres">
      <dgm:prSet presAssocID="{82ABACC6-F5D8-4352-B710-CDF0E2E53A96}" presName="Accent1" presStyleCnt="0"/>
      <dgm:spPr/>
    </dgm:pt>
    <dgm:pt modelId="{458488C8-B8EC-4B88-AF7C-85CCD6498D26}" type="pres">
      <dgm:prSet presAssocID="{82ABACC6-F5D8-4352-B710-CDF0E2E53A96}" presName="Accent" presStyleLbl="node1" presStyleIdx="3" presStyleCnt="4"/>
      <dgm:spPr/>
    </dgm:pt>
    <dgm:pt modelId="{F5AB2D07-D57A-47C7-9C6D-B0B1A80E90A6}" type="pres">
      <dgm:prSet presAssocID="{82ABACC6-F5D8-4352-B710-CDF0E2E53A96}" presName="ParentBackground1" presStyleCnt="0"/>
      <dgm:spPr/>
    </dgm:pt>
    <dgm:pt modelId="{E8900FD1-6504-49C1-AB11-569DBDFD0EA2}" type="pres">
      <dgm:prSet presAssocID="{82ABACC6-F5D8-4352-B710-CDF0E2E53A96}" presName="ParentBackground" presStyleLbl="fgAcc1" presStyleIdx="3" presStyleCnt="4"/>
      <dgm:spPr/>
      <dgm:t>
        <a:bodyPr/>
        <a:lstStyle/>
        <a:p>
          <a:endParaRPr lang="en-US"/>
        </a:p>
      </dgm:t>
    </dgm:pt>
    <dgm:pt modelId="{E4610563-5A74-4449-BADD-675572212711}" type="pres">
      <dgm:prSet presAssocID="{82ABACC6-F5D8-4352-B710-CDF0E2E53A96}" presName="Parent1" presStyleLbl="revTx" presStyleIdx="0" presStyleCnt="0">
        <dgm:presLayoutVars>
          <dgm:chMax val="1"/>
          <dgm:chPref val="1"/>
          <dgm:bulletEnabled val="1"/>
        </dgm:presLayoutVars>
      </dgm:prSet>
      <dgm:spPr/>
      <dgm:t>
        <a:bodyPr/>
        <a:lstStyle/>
        <a:p>
          <a:endParaRPr lang="en-US"/>
        </a:p>
      </dgm:t>
    </dgm:pt>
  </dgm:ptLst>
  <dgm:cxnLst>
    <dgm:cxn modelId="{B1532555-04B0-4796-968C-4ACF3F27F6FB}" type="presOf" srcId="{5BD4641F-A13D-4126-8BAC-6503DEB1F7C5}" destId="{DDBAAF73-4498-4EFD-8A87-ED1612DEFA22}" srcOrd="1" destOrd="0" presId="urn:microsoft.com/office/officeart/2011/layout/CircleProcess"/>
    <dgm:cxn modelId="{1C7C7EC6-9B1B-4F75-AB11-9F367939F5FF}" type="presOf" srcId="{C6CA0C9D-A68B-4057-9883-ECD9D8232FED}" destId="{F1B9E6A4-DED0-4560-B430-E5631B51D4BB}" srcOrd="1" destOrd="0" presId="urn:microsoft.com/office/officeart/2011/layout/CircleProcess"/>
    <dgm:cxn modelId="{EBD2D533-7CCD-4693-9EC8-85CDECCCD4F4}" type="presOf" srcId="{5BD4641F-A13D-4126-8BAC-6503DEB1F7C5}" destId="{333339CB-9D8C-498D-BABC-74691F1B581C}" srcOrd="0" destOrd="0" presId="urn:microsoft.com/office/officeart/2011/layout/CircleProcess"/>
    <dgm:cxn modelId="{37711044-99FD-4F53-ABD5-823816BC6944}" type="presOf" srcId="{4F3645A4-DBF6-4A22-A320-E297049EBA1E}" destId="{CC8FCF9B-3441-424D-AF77-ACF1C8AF7585}" srcOrd="0" destOrd="0" presId="urn:microsoft.com/office/officeart/2011/layout/CircleProcess"/>
    <dgm:cxn modelId="{8A4012FA-72C6-4AC5-91EC-9BBE4A8D7591}" srcId="{4F3645A4-DBF6-4A22-A320-E297049EBA1E}" destId="{C6CA0C9D-A68B-4057-9883-ECD9D8232FED}" srcOrd="3" destOrd="0" parTransId="{D6372FFA-D25A-4877-B89A-16725E1445B0}" sibTransId="{94E85024-FAF0-4C9A-9008-590CB34F7F0F}"/>
    <dgm:cxn modelId="{0ACA4F81-F373-497D-AE06-8C7DD1685F91}" type="presOf" srcId="{82ABACC6-F5D8-4352-B710-CDF0E2E53A96}" destId="{E8900FD1-6504-49C1-AB11-569DBDFD0EA2}" srcOrd="0" destOrd="0" presId="urn:microsoft.com/office/officeart/2011/layout/CircleProcess"/>
    <dgm:cxn modelId="{492EABC8-2C91-4EF7-A6C4-D57890885D00}" type="presOf" srcId="{F8D2AC9D-03AD-4544-925A-4850F8692024}" destId="{3B1E1C9F-9040-4B77-88AA-E2A2C87E8EA3}" srcOrd="1" destOrd="0" presId="urn:microsoft.com/office/officeart/2011/layout/CircleProcess"/>
    <dgm:cxn modelId="{D7D2068F-A16D-4550-BEEB-E1769102F0A3}" type="presOf" srcId="{F8D2AC9D-03AD-4544-925A-4850F8692024}" destId="{89597778-2441-4E60-AC0E-583A63DA5BFA}" srcOrd="0" destOrd="0" presId="urn:microsoft.com/office/officeart/2011/layout/CircleProcess"/>
    <dgm:cxn modelId="{AD7EA628-188E-4A98-8490-F12FEC33E6D7}" srcId="{4F3645A4-DBF6-4A22-A320-E297049EBA1E}" destId="{5BD4641F-A13D-4126-8BAC-6503DEB1F7C5}" srcOrd="2" destOrd="0" parTransId="{58652825-B202-4A49-9C78-A4F0F296E7E8}" sibTransId="{ED532477-10B9-4230-8919-61F6C6D1FB40}"/>
    <dgm:cxn modelId="{BB18C2BE-BD8E-41A7-9146-ECD33EBF3A14}" type="presOf" srcId="{C6CA0C9D-A68B-4057-9883-ECD9D8232FED}" destId="{706195B3-41A7-47BF-B2D8-5CE7D98BAC91}" srcOrd="0" destOrd="0" presId="urn:microsoft.com/office/officeart/2011/layout/CircleProcess"/>
    <dgm:cxn modelId="{79F4243A-8534-42DB-918F-4FB43C3F395A}" srcId="{4F3645A4-DBF6-4A22-A320-E297049EBA1E}" destId="{82ABACC6-F5D8-4352-B710-CDF0E2E53A96}" srcOrd="0" destOrd="0" parTransId="{8878BD35-11CB-470B-B820-963713414C79}" sibTransId="{0CC2B635-744A-4866-A28C-98160B8A9B53}"/>
    <dgm:cxn modelId="{74A9BA67-B5D0-4979-B4B5-AC4CB8F3B20E}" type="presOf" srcId="{82ABACC6-F5D8-4352-B710-CDF0E2E53A96}" destId="{E4610563-5A74-4449-BADD-675572212711}" srcOrd="1" destOrd="0" presId="urn:microsoft.com/office/officeart/2011/layout/CircleProcess"/>
    <dgm:cxn modelId="{383F0620-32C0-4443-8063-C73ECA97F072}" srcId="{4F3645A4-DBF6-4A22-A320-E297049EBA1E}" destId="{F8D2AC9D-03AD-4544-925A-4850F8692024}" srcOrd="1" destOrd="0" parTransId="{62398595-F83A-42AC-8032-229021D32311}" sibTransId="{9DC4288D-2221-4F41-921F-8D28230AF489}"/>
    <dgm:cxn modelId="{CD743044-3CCD-4226-8659-4DD5881957DE}" type="presParOf" srcId="{CC8FCF9B-3441-424D-AF77-ACF1C8AF7585}" destId="{46961D2D-0C81-4FF5-BB44-BEDDF9889C1A}" srcOrd="0" destOrd="0" presId="urn:microsoft.com/office/officeart/2011/layout/CircleProcess"/>
    <dgm:cxn modelId="{15473ADA-966C-4BBF-8CD7-E75137CFB9F7}" type="presParOf" srcId="{46961D2D-0C81-4FF5-BB44-BEDDF9889C1A}" destId="{7E6793B2-31F1-4CF7-947E-F693369D1F5E}" srcOrd="0" destOrd="0" presId="urn:microsoft.com/office/officeart/2011/layout/CircleProcess"/>
    <dgm:cxn modelId="{DC0DBED4-A462-4F1D-81EB-98F89746AB1B}" type="presParOf" srcId="{CC8FCF9B-3441-424D-AF77-ACF1C8AF7585}" destId="{72F57980-0B20-4AFB-8868-F75A50271B50}" srcOrd="1" destOrd="0" presId="urn:microsoft.com/office/officeart/2011/layout/CircleProcess"/>
    <dgm:cxn modelId="{547809AB-4D1E-4906-9239-1FEDEC5872FA}" type="presParOf" srcId="{72F57980-0B20-4AFB-8868-F75A50271B50}" destId="{706195B3-41A7-47BF-B2D8-5CE7D98BAC91}" srcOrd="0" destOrd="0" presId="urn:microsoft.com/office/officeart/2011/layout/CircleProcess"/>
    <dgm:cxn modelId="{16FF56E4-CB21-4174-B9DA-CC4568873310}" type="presParOf" srcId="{CC8FCF9B-3441-424D-AF77-ACF1C8AF7585}" destId="{F1B9E6A4-DED0-4560-B430-E5631B51D4BB}" srcOrd="2" destOrd="0" presId="urn:microsoft.com/office/officeart/2011/layout/CircleProcess"/>
    <dgm:cxn modelId="{D969D7CF-A54F-4466-8F19-2D1459D0C960}" type="presParOf" srcId="{CC8FCF9B-3441-424D-AF77-ACF1C8AF7585}" destId="{B2F03C6A-BC15-4740-B8DE-B41BB092F6FD}" srcOrd="3" destOrd="0" presId="urn:microsoft.com/office/officeart/2011/layout/CircleProcess"/>
    <dgm:cxn modelId="{029BC0B5-6223-4E8D-94B2-D1262F138E12}" type="presParOf" srcId="{B2F03C6A-BC15-4740-B8DE-B41BB092F6FD}" destId="{46C3A83C-A57E-453D-B165-AEEA8A1298BE}" srcOrd="0" destOrd="0" presId="urn:microsoft.com/office/officeart/2011/layout/CircleProcess"/>
    <dgm:cxn modelId="{085237AC-053B-41E6-BCC0-555C2EECB807}" type="presParOf" srcId="{CC8FCF9B-3441-424D-AF77-ACF1C8AF7585}" destId="{D96D37D6-116C-4D81-8220-0C13D57D867B}" srcOrd="4" destOrd="0" presId="urn:microsoft.com/office/officeart/2011/layout/CircleProcess"/>
    <dgm:cxn modelId="{7160A0F3-CC44-4AA3-9936-D3EA9E67CFC2}" type="presParOf" srcId="{D96D37D6-116C-4D81-8220-0C13D57D867B}" destId="{333339CB-9D8C-498D-BABC-74691F1B581C}" srcOrd="0" destOrd="0" presId="urn:microsoft.com/office/officeart/2011/layout/CircleProcess"/>
    <dgm:cxn modelId="{DF455B93-6337-4E44-93E6-E413422F8EF5}" type="presParOf" srcId="{CC8FCF9B-3441-424D-AF77-ACF1C8AF7585}" destId="{DDBAAF73-4498-4EFD-8A87-ED1612DEFA22}" srcOrd="5" destOrd="0" presId="urn:microsoft.com/office/officeart/2011/layout/CircleProcess"/>
    <dgm:cxn modelId="{1919139C-B49E-4A39-9803-723BA6E1B1AE}" type="presParOf" srcId="{CC8FCF9B-3441-424D-AF77-ACF1C8AF7585}" destId="{E7B359B6-A10D-4F62-BC8B-E6DF9B13185F}" srcOrd="6" destOrd="0" presId="urn:microsoft.com/office/officeart/2011/layout/CircleProcess"/>
    <dgm:cxn modelId="{23E76BB2-0807-4601-99A5-3EB2B58DD2DF}" type="presParOf" srcId="{E7B359B6-A10D-4F62-BC8B-E6DF9B13185F}" destId="{8355B37A-CED2-435B-BC8F-098F110358C8}" srcOrd="0" destOrd="0" presId="urn:microsoft.com/office/officeart/2011/layout/CircleProcess"/>
    <dgm:cxn modelId="{E250955E-007A-4240-B804-7082EC207531}" type="presParOf" srcId="{CC8FCF9B-3441-424D-AF77-ACF1C8AF7585}" destId="{DEAD08C6-6636-4EC3-864F-ED7E3AB94903}" srcOrd="7" destOrd="0" presId="urn:microsoft.com/office/officeart/2011/layout/CircleProcess"/>
    <dgm:cxn modelId="{4296B3E3-2D13-45A3-87BC-954005A46105}" type="presParOf" srcId="{DEAD08C6-6636-4EC3-864F-ED7E3AB94903}" destId="{89597778-2441-4E60-AC0E-583A63DA5BFA}" srcOrd="0" destOrd="0" presId="urn:microsoft.com/office/officeart/2011/layout/CircleProcess"/>
    <dgm:cxn modelId="{E57D862F-13F2-4E34-BE8E-794909987E99}" type="presParOf" srcId="{CC8FCF9B-3441-424D-AF77-ACF1C8AF7585}" destId="{3B1E1C9F-9040-4B77-88AA-E2A2C87E8EA3}" srcOrd="8" destOrd="0" presId="urn:microsoft.com/office/officeart/2011/layout/CircleProcess"/>
    <dgm:cxn modelId="{D00DD72A-C83B-408C-BE6E-11F5CA4212AD}" type="presParOf" srcId="{CC8FCF9B-3441-424D-AF77-ACF1C8AF7585}" destId="{E3C9F35F-0DA8-4507-B22C-AB0DE177CABA}" srcOrd="9" destOrd="0" presId="urn:microsoft.com/office/officeart/2011/layout/CircleProcess"/>
    <dgm:cxn modelId="{0FC5558D-BC99-44A1-BFF0-1DFFE3B3D4FB}" type="presParOf" srcId="{E3C9F35F-0DA8-4507-B22C-AB0DE177CABA}" destId="{458488C8-B8EC-4B88-AF7C-85CCD6498D26}" srcOrd="0" destOrd="0" presId="urn:microsoft.com/office/officeart/2011/layout/CircleProcess"/>
    <dgm:cxn modelId="{D649ABC3-FBBF-4C28-8F07-249E60576256}" type="presParOf" srcId="{CC8FCF9B-3441-424D-AF77-ACF1C8AF7585}" destId="{F5AB2D07-D57A-47C7-9C6D-B0B1A80E90A6}" srcOrd="10" destOrd="0" presId="urn:microsoft.com/office/officeart/2011/layout/CircleProcess"/>
    <dgm:cxn modelId="{7C71D1C1-2309-4C63-A559-EAF34E241305}" type="presParOf" srcId="{F5AB2D07-D57A-47C7-9C6D-B0B1A80E90A6}" destId="{E8900FD1-6504-49C1-AB11-569DBDFD0EA2}" srcOrd="0" destOrd="0" presId="urn:microsoft.com/office/officeart/2011/layout/CircleProcess"/>
    <dgm:cxn modelId="{C76D3E57-86AC-4FC5-BF0F-958547E8FC34}" type="presParOf" srcId="{CC8FCF9B-3441-424D-AF77-ACF1C8AF7585}" destId="{E4610563-5A74-4449-BADD-675572212711}"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71E342-6744-45E7-84F8-3DD5D38DB292}" type="doc">
      <dgm:prSet loTypeId="urn:microsoft.com/office/officeart/2005/8/layout/cycle3" loCatId="cycle" qsTypeId="urn:microsoft.com/office/officeart/2005/8/quickstyle/simple5" qsCatId="simple" csTypeId="urn:microsoft.com/office/officeart/2005/8/colors/accent2_2" csCatId="accent2" phldr="1"/>
      <dgm:spPr/>
      <dgm:t>
        <a:bodyPr/>
        <a:lstStyle/>
        <a:p>
          <a:endParaRPr lang="en-US"/>
        </a:p>
      </dgm:t>
    </dgm:pt>
    <dgm:pt modelId="{F803BCEF-D1ED-4EBF-9817-8B9939E09B7B}">
      <dgm:prSet phldrT="[Text]">
        <dgm:style>
          <a:lnRef idx="0">
            <a:schemeClr val="accent4"/>
          </a:lnRef>
          <a:fillRef idx="3">
            <a:schemeClr val="accent4"/>
          </a:fillRef>
          <a:effectRef idx="3">
            <a:schemeClr val="accent4"/>
          </a:effectRef>
          <a:fontRef idx="minor">
            <a:schemeClr val="lt1"/>
          </a:fontRef>
        </dgm:style>
      </dgm:prSet>
      <dgm:spPr/>
      <dgm:t>
        <a:bodyPr/>
        <a:lstStyle/>
        <a:p>
          <a:pPr algn="ctr"/>
          <a:r>
            <a:rPr lang="en-US" dirty="0"/>
            <a:t>Clarify</a:t>
          </a:r>
        </a:p>
      </dgm:t>
    </dgm:pt>
    <dgm:pt modelId="{3FE21A3C-9B03-45D6-94E4-46869C42273F}" type="parTrans" cxnId="{29438CA0-2E35-4CFD-961F-8439C489A7B7}">
      <dgm:prSet/>
      <dgm:spPr/>
      <dgm:t>
        <a:bodyPr/>
        <a:lstStyle/>
        <a:p>
          <a:endParaRPr lang="en-US"/>
        </a:p>
      </dgm:t>
    </dgm:pt>
    <dgm:pt modelId="{B29B4C46-24E9-40A8-AD82-4B8C41D9CBB2}" type="sibTrans" cxnId="{29438CA0-2E35-4CFD-961F-8439C489A7B7}">
      <dgm:prSet/>
      <dgm:spPr/>
      <dgm:t>
        <a:bodyPr/>
        <a:lstStyle/>
        <a:p>
          <a:endParaRPr lang="en-US"/>
        </a:p>
      </dgm:t>
    </dgm:pt>
    <dgm:pt modelId="{6D5F435A-0B8C-4FCA-BF0B-852BC3A58657}">
      <dgm:prSet phldrT="[Text]">
        <dgm:style>
          <a:lnRef idx="0">
            <a:schemeClr val="accent4"/>
          </a:lnRef>
          <a:fillRef idx="3">
            <a:schemeClr val="accent4"/>
          </a:fillRef>
          <a:effectRef idx="3">
            <a:schemeClr val="accent4"/>
          </a:effectRef>
          <a:fontRef idx="minor">
            <a:schemeClr val="lt1"/>
          </a:fontRef>
        </dgm:style>
      </dgm:prSet>
      <dgm:spPr/>
      <dgm:t>
        <a:bodyPr/>
        <a:lstStyle/>
        <a:p>
          <a:r>
            <a:rPr lang="en-US" dirty="0"/>
            <a:t>Commit</a:t>
          </a:r>
        </a:p>
      </dgm:t>
    </dgm:pt>
    <dgm:pt modelId="{73902CCB-E89C-475B-8F64-CAED2831367E}" type="parTrans" cxnId="{C437ECE8-818C-485E-BFCA-C4E37D4D3CEE}">
      <dgm:prSet/>
      <dgm:spPr/>
      <dgm:t>
        <a:bodyPr/>
        <a:lstStyle/>
        <a:p>
          <a:endParaRPr lang="en-US"/>
        </a:p>
      </dgm:t>
    </dgm:pt>
    <dgm:pt modelId="{26A2CED8-E498-48E6-B0E4-F78A47ED8EFC}" type="sibTrans" cxnId="{C437ECE8-818C-485E-BFCA-C4E37D4D3CEE}">
      <dgm:prSet/>
      <dgm:spPr/>
      <dgm:t>
        <a:bodyPr/>
        <a:lstStyle/>
        <a:p>
          <a:endParaRPr lang="en-US"/>
        </a:p>
      </dgm:t>
    </dgm:pt>
    <dgm:pt modelId="{044BACEC-B5A9-4152-B6ED-B6544744C1E4}">
      <dgm:prSet phldrT="[Text]">
        <dgm:style>
          <a:lnRef idx="0">
            <a:schemeClr val="accent4"/>
          </a:lnRef>
          <a:fillRef idx="3">
            <a:schemeClr val="accent4"/>
          </a:fillRef>
          <a:effectRef idx="3">
            <a:schemeClr val="accent4"/>
          </a:effectRef>
          <a:fontRef idx="minor">
            <a:schemeClr val="lt1"/>
          </a:fontRef>
        </dgm:style>
      </dgm:prSet>
      <dgm:spPr/>
      <dgm:t>
        <a:bodyPr/>
        <a:lstStyle/>
        <a:p>
          <a:r>
            <a:rPr lang="en-US" dirty="0"/>
            <a:t>Carry Out</a:t>
          </a:r>
        </a:p>
      </dgm:t>
    </dgm:pt>
    <dgm:pt modelId="{C9C91BAD-C048-4FB9-AC83-44B703F2687B}" type="parTrans" cxnId="{7C9047CE-119D-4444-9A50-01E22390CB95}">
      <dgm:prSet/>
      <dgm:spPr/>
      <dgm:t>
        <a:bodyPr/>
        <a:lstStyle/>
        <a:p>
          <a:endParaRPr lang="en-US"/>
        </a:p>
      </dgm:t>
    </dgm:pt>
    <dgm:pt modelId="{7B00F76F-4C52-45BC-9731-3FEE25F396CF}" type="sibTrans" cxnId="{7C9047CE-119D-4444-9A50-01E22390CB95}">
      <dgm:prSet/>
      <dgm:spPr/>
      <dgm:t>
        <a:bodyPr/>
        <a:lstStyle/>
        <a:p>
          <a:endParaRPr lang="en-US"/>
        </a:p>
      </dgm:t>
    </dgm:pt>
    <dgm:pt modelId="{7CA8EE58-AA4F-49A9-A9AF-B19112F8D3CC}">
      <dgm:prSet phldrT="[Text]">
        <dgm:style>
          <a:lnRef idx="0">
            <a:schemeClr val="accent4"/>
          </a:lnRef>
          <a:fillRef idx="3">
            <a:schemeClr val="accent4"/>
          </a:fillRef>
          <a:effectRef idx="3">
            <a:schemeClr val="accent4"/>
          </a:effectRef>
          <a:fontRef idx="minor">
            <a:schemeClr val="lt1"/>
          </a:fontRef>
        </dgm:style>
      </dgm:prSet>
      <dgm:spPr/>
      <dgm:t>
        <a:bodyPr/>
        <a:lstStyle/>
        <a:p>
          <a:r>
            <a:rPr lang="en-US" dirty="0"/>
            <a:t>Continue</a:t>
          </a:r>
        </a:p>
      </dgm:t>
    </dgm:pt>
    <dgm:pt modelId="{47A3354C-A531-49EF-BB48-FE6ACDD408B4}" type="parTrans" cxnId="{BE5CB19E-AF2C-40B0-8CE8-D71E564DFA3E}">
      <dgm:prSet/>
      <dgm:spPr/>
      <dgm:t>
        <a:bodyPr/>
        <a:lstStyle/>
        <a:p>
          <a:endParaRPr lang="en-US"/>
        </a:p>
      </dgm:t>
    </dgm:pt>
    <dgm:pt modelId="{B6C52314-33CC-4B90-AD23-3E9F6C9603C8}" type="sibTrans" cxnId="{BE5CB19E-AF2C-40B0-8CE8-D71E564DFA3E}">
      <dgm:prSet/>
      <dgm:spPr/>
      <dgm:t>
        <a:bodyPr/>
        <a:lstStyle/>
        <a:p>
          <a:endParaRPr lang="en-US"/>
        </a:p>
      </dgm:t>
    </dgm:pt>
    <dgm:pt modelId="{F34B72AA-2232-45FE-A420-4E0C93780026}" type="pres">
      <dgm:prSet presAssocID="{7771E342-6744-45E7-84F8-3DD5D38DB292}" presName="Name0" presStyleCnt="0">
        <dgm:presLayoutVars>
          <dgm:dir/>
          <dgm:resizeHandles val="exact"/>
        </dgm:presLayoutVars>
      </dgm:prSet>
      <dgm:spPr/>
      <dgm:t>
        <a:bodyPr/>
        <a:lstStyle/>
        <a:p>
          <a:endParaRPr lang="en-US"/>
        </a:p>
      </dgm:t>
    </dgm:pt>
    <dgm:pt modelId="{BF62CADE-E600-4845-AE82-59499FB2D828}" type="pres">
      <dgm:prSet presAssocID="{7771E342-6744-45E7-84F8-3DD5D38DB292}" presName="cycle" presStyleCnt="0"/>
      <dgm:spPr/>
    </dgm:pt>
    <dgm:pt modelId="{9D324A58-BFCF-4CE5-8DA2-E79538DDEBFF}" type="pres">
      <dgm:prSet presAssocID="{F803BCEF-D1ED-4EBF-9817-8B9939E09B7B}" presName="nodeFirstNode" presStyleLbl="node1" presStyleIdx="0" presStyleCnt="4" custScaleX="71008" custScaleY="65875">
        <dgm:presLayoutVars>
          <dgm:bulletEnabled val="1"/>
        </dgm:presLayoutVars>
      </dgm:prSet>
      <dgm:spPr/>
      <dgm:t>
        <a:bodyPr/>
        <a:lstStyle/>
        <a:p>
          <a:endParaRPr lang="en-US"/>
        </a:p>
      </dgm:t>
    </dgm:pt>
    <dgm:pt modelId="{9DF4DFCD-EEE6-4BD9-8714-505FAC619B21}" type="pres">
      <dgm:prSet presAssocID="{B29B4C46-24E9-40A8-AD82-4B8C41D9CBB2}" presName="sibTransFirstNode" presStyleLbl="bgShp" presStyleIdx="0" presStyleCnt="1" custLinFactNeighborX="-267" custLinFactNeighborY="959"/>
      <dgm:spPr/>
      <dgm:t>
        <a:bodyPr/>
        <a:lstStyle/>
        <a:p>
          <a:endParaRPr lang="en-US"/>
        </a:p>
      </dgm:t>
    </dgm:pt>
    <dgm:pt modelId="{0B0F9300-D5D1-4939-9E57-D08AB8C10AB1}" type="pres">
      <dgm:prSet presAssocID="{6D5F435A-0B8C-4FCA-BF0B-852BC3A58657}" presName="nodeFollowingNodes" presStyleLbl="node1" presStyleIdx="1" presStyleCnt="4" custScaleX="70734" custScaleY="58320" custRadScaleRad="118898" custRadScaleInc="-2294">
        <dgm:presLayoutVars>
          <dgm:bulletEnabled val="1"/>
        </dgm:presLayoutVars>
      </dgm:prSet>
      <dgm:spPr/>
      <dgm:t>
        <a:bodyPr/>
        <a:lstStyle/>
        <a:p>
          <a:endParaRPr lang="en-US"/>
        </a:p>
      </dgm:t>
    </dgm:pt>
    <dgm:pt modelId="{ACFBCBD1-0628-4C14-96D9-10BD44F55E1C}" type="pres">
      <dgm:prSet presAssocID="{044BACEC-B5A9-4152-B6ED-B6544744C1E4}" presName="nodeFollowingNodes" presStyleLbl="node1" presStyleIdx="2" presStyleCnt="4" custScaleX="76869" custScaleY="58637" custRadScaleRad="128276" custRadScaleInc="532">
        <dgm:presLayoutVars>
          <dgm:bulletEnabled val="1"/>
        </dgm:presLayoutVars>
      </dgm:prSet>
      <dgm:spPr/>
      <dgm:t>
        <a:bodyPr/>
        <a:lstStyle/>
        <a:p>
          <a:endParaRPr lang="en-US"/>
        </a:p>
      </dgm:t>
    </dgm:pt>
    <dgm:pt modelId="{8B6BAECC-C505-42A9-A6ED-F83F314A7FA4}" type="pres">
      <dgm:prSet presAssocID="{7CA8EE58-AA4F-49A9-A9AF-B19112F8D3CC}" presName="nodeFollowingNodes" presStyleLbl="node1" presStyleIdx="3" presStyleCnt="4" custScaleX="78250" custScaleY="60562">
        <dgm:presLayoutVars>
          <dgm:bulletEnabled val="1"/>
        </dgm:presLayoutVars>
      </dgm:prSet>
      <dgm:spPr/>
      <dgm:t>
        <a:bodyPr/>
        <a:lstStyle/>
        <a:p>
          <a:endParaRPr lang="en-US"/>
        </a:p>
      </dgm:t>
    </dgm:pt>
  </dgm:ptLst>
  <dgm:cxnLst>
    <dgm:cxn modelId="{F6DAFB8A-C12F-4E0D-8F82-0E059FACDE22}" type="presOf" srcId="{6D5F435A-0B8C-4FCA-BF0B-852BC3A58657}" destId="{0B0F9300-D5D1-4939-9E57-D08AB8C10AB1}" srcOrd="0" destOrd="0" presId="urn:microsoft.com/office/officeart/2005/8/layout/cycle3"/>
    <dgm:cxn modelId="{B196267C-DFAE-4747-803F-F7DF90BD623E}" type="presOf" srcId="{7CA8EE58-AA4F-49A9-A9AF-B19112F8D3CC}" destId="{8B6BAECC-C505-42A9-A6ED-F83F314A7FA4}" srcOrd="0" destOrd="0" presId="urn:microsoft.com/office/officeart/2005/8/layout/cycle3"/>
    <dgm:cxn modelId="{F2AC7CD7-D166-4BF2-9FD7-72C6BB28FC8E}" type="presOf" srcId="{B29B4C46-24E9-40A8-AD82-4B8C41D9CBB2}" destId="{9DF4DFCD-EEE6-4BD9-8714-505FAC619B21}" srcOrd="0" destOrd="0" presId="urn:microsoft.com/office/officeart/2005/8/layout/cycle3"/>
    <dgm:cxn modelId="{BE5CB19E-AF2C-40B0-8CE8-D71E564DFA3E}" srcId="{7771E342-6744-45E7-84F8-3DD5D38DB292}" destId="{7CA8EE58-AA4F-49A9-A9AF-B19112F8D3CC}" srcOrd="3" destOrd="0" parTransId="{47A3354C-A531-49EF-BB48-FE6ACDD408B4}" sibTransId="{B6C52314-33CC-4B90-AD23-3E9F6C9603C8}"/>
    <dgm:cxn modelId="{81073734-5997-460B-8976-980DC8CE4DD5}" type="presOf" srcId="{F803BCEF-D1ED-4EBF-9817-8B9939E09B7B}" destId="{9D324A58-BFCF-4CE5-8DA2-E79538DDEBFF}" srcOrd="0" destOrd="0" presId="urn:microsoft.com/office/officeart/2005/8/layout/cycle3"/>
    <dgm:cxn modelId="{CDEBD6EF-D76B-47CF-8F7E-DFB252FAD585}" type="presOf" srcId="{044BACEC-B5A9-4152-B6ED-B6544744C1E4}" destId="{ACFBCBD1-0628-4C14-96D9-10BD44F55E1C}" srcOrd="0" destOrd="0" presId="urn:microsoft.com/office/officeart/2005/8/layout/cycle3"/>
    <dgm:cxn modelId="{B706293A-B885-4E69-81C1-26E8F4D3B9D2}" type="presOf" srcId="{7771E342-6744-45E7-84F8-3DD5D38DB292}" destId="{F34B72AA-2232-45FE-A420-4E0C93780026}" srcOrd="0" destOrd="0" presId="urn:microsoft.com/office/officeart/2005/8/layout/cycle3"/>
    <dgm:cxn modelId="{29438CA0-2E35-4CFD-961F-8439C489A7B7}" srcId="{7771E342-6744-45E7-84F8-3DD5D38DB292}" destId="{F803BCEF-D1ED-4EBF-9817-8B9939E09B7B}" srcOrd="0" destOrd="0" parTransId="{3FE21A3C-9B03-45D6-94E4-46869C42273F}" sibTransId="{B29B4C46-24E9-40A8-AD82-4B8C41D9CBB2}"/>
    <dgm:cxn modelId="{7C9047CE-119D-4444-9A50-01E22390CB95}" srcId="{7771E342-6744-45E7-84F8-3DD5D38DB292}" destId="{044BACEC-B5A9-4152-B6ED-B6544744C1E4}" srcOrd="2" destOrd="0" parTransId="{C9C91BAD-C048-4FB9-AC83-44B703F2687B}" sibTransId="{7B00F76F-4C52-45BC-9731-3FEE25F396CF}"/>
    <dgm:cxn modelId="{C437ECE8-818C-485E-BFCA-C4E37D4D3CEE}" srcId="{7771E342-6744-45E7-84F8-3DD5D38DB292}" destId="{6D5F435A-0B8C-4FCA-BF0B-852BC3A58657}" srcOrd="1" destOrd="0" parTransId="{73902CCB-E89C-475B-8F64-CAED2831367E}" sibTransId="{26A2CED8-E498-48E6-B0E4-F78A47ED8EFC}"/>
    <dgm:cxn modelId="{1AC9F7CF-D320-4261-9A96-7F995FF0E930}" type="presParOf" srcId="{F34B72AA-2232-45FE-A420-4E0C93780026}" destId="{BF62CADE-E600-4845-AE82-59499FB2D828}" srcOrd="0" destOrd="0" presId="urn:microsoft.com/office/officeart/2005/8/layout/cycle3"/>
    <dgm:cxn modelId="{09195A2B-3B6C-4810-8BCC-0510BF18683B}" type="presParOf" srcId="{BF62CADE-E600-4845-AE82-59499FB2D828}" destId="{9D324A58-BFCF-4CE5-8DA2-E79538DDEBFF}" srcOrd="0" destOrd="0" presId="urn:microsoft.com/office/officeart/2005/8/layout/cycle3"/>
    <dgm:cxn modelId="{68500A3A-740E-4EB1-A874-968CD828140A}" type="presParOf" srcId="{BF62CADE-E600-4845-AE82-59499FB2D828}" destId="{9DF4DFCD-EEE6-4BD9-8714-505FAC619B21}" srcOrd="1" destOrd="0" presId="urn:microsoft.com/office/officeart/2005/8/layout/cycle3"/>
    <dgm:cxn modelId="{35631E6B-F6D4-4067-ACF2-C88289773457}" type="presParOf" srcId="{BF62CADE-E600-4845-AE82-59499FB2D828}" destId="{0B0F9300-D5D1-4939-9E57-D08AB8C10AB1}" srcOrd="2" destOrd="0" presId="urn:microsoft.com/office/officeart/2005/8/layout/cycle3"/>
    <dgm:cxn modelId="{56CF3651-6F25-4263-9295-933A3ED1C62C}" type="presParOf" srcId="{BF62CADE-E600-4845-AE82-59499FB2D828}" destId="{ACFBCBD1-0628-4C14-96D9-10BD44F55E1C}" srcOrd="3" destOrd="0" presId="urn:microsoft.com/office/officeart/2005/8/layout/cycle3"/>
    <dgm:cxn modelId="{9399C205-C2F3-41EB-BC27-52B286B57365}" type="presParOf" srcId="{BF62CADE-E600-4845-AE82-59499FB2D828}" destId="{8B6BAECC-C505-42A9-A6ED-F83F314A7FA4}"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3645A4-DBF6-4A22-A320-E297049EBA1E}" type="doc">
      <dgm:prSet loTypeId="urn:microsoft.com/office/officeart/2011/layout/CircleProcess" loCatId="process" qsTypeId="urn:microsoft.com/office/officeart/2005/8/quickstyle/3d2" qsCatId="3D" csTypeId="urn:microsoft.com/office/officeart/2005/8/colors/colorful3" csCatId="colorful" phldr="1"/>
      <dgm:spPr/>
      <dgm:t>
        <a:bodyPr/>
        <a:lstStyle/>
        <a:p>
          <a:endParaRPr lang="en-US"/>
        </a:p>
      </dgm:t>
    </dgm:pt>
    <dgm:pt modelId="{F8D2AC9D-03AD-4544-925A-4850F8692024}">
      <dgm:prSet phldrT="[Text]"/>
      <dgm:spPr/>
      <dgm:t>
        <a:bodyPr/>
        <a:lstStyle/>
        <a:p>
          <a:r>
            <a:rPr lang="en-US" dirty="0" smtClean="0">
              <a:solidFill>
                <a:schemeClr val="bg1"/>
              </a:solidFill>
            </a:rPr>
            <a:t>Conscious Incompetence</a:t>
          </a:r>
          <a:endParaRPr lang="en-US" dirty="0">
            <a:solidFill>
              <a:schemeClr val="bg1"/>
            </a:solidFill>
          </a:endParaRPr>
        </a:p>
      </dgm:t>
    </dgm:pt>
    <dgm:pt modelId="{62398595-F83A-42AC-8032-229021D32311}" type="parTrans" cxnId="{383F0620-32C0-4443-8063-C73ECA97F072}">
      <dgm:prSet/>
      <dgm:spPr/>
      <dgm:t>
        <a:bodyPr/>
        <a:lstStyle/>
        <a:p>
          <a:endParaRPr lang="en-US"/>
        </a:p>
      </dgm:t>
    </dgm:pt>
    <dgm:pt modelId="{9DC4288D-2221-4F41-921F-8D28230AF489}" type="sibTrans" cxnId="{383F0620-32C0-4443-8063-C73ECA97F072}">
      <dgm:prSet/>
      <dgm:spPr/>
      <dgm:t>
        <a:bodyPr/>
        <a:lstStyle/>
        <a:p>
          <a:endParaRPr lang="en-US"/>
        </a:p>
      </dgm:t>
    </dgm:pt>
    <dgm:pt modelId="{5BD4641F-A13D-4126-8BAC-6503DEB1F7C5}">
      <dgm:prSet phldrT="[Text]"/>
      <dgm:spPr/>
      <dgm:t>
        <a:bodyPr/>
        <a:lstStyle/>
        <a:p>
          <a:r>
            <a:rPr lang="en-US" dirty="0" smtClean="0">
              <a:solidFill>
                <a:schemeClr val="bg1"/>
              </a:solidFill>
            </a:rPr>
            <a:t>Conscious Competence</a:t>
          </a:r>
          <a:endParaRPr lang="en-US" dirty="0">
            <a:solidFill>
              <a:schemeClr val="bg1"/>
            </a:solidFill>
          </a:endParaRPr>
        </a:p>
      </dgm:t>
    </dgm:pt>
    <dgm:pt modelId="{58652825-B202-4A49-9C78-A4F0F296E7E8}" type="parTrans" cxnId="{AD7EA628-188E-4A98-8490-F12FEC33E6D7}">
      <dgm:prSet/>
      <dgm:spPr/>
      <dgm:t>
        <a:bodyPr/>
        <a:lstStyle/>
        <a:p>
          <a:endParaRPr lang="en-US"/>
        </a:p>
      </dgm:t>
    </dgm:pt>
    <dgm:pt modelId="{ED532477-10B9-4230-8919-61F6C6D1FB40}" type="sibTrans" cxnId="{AD7EA628-188E-4A98-8490-F12FEC33E6D7}">
      <dgm:prSet/>
      <dgm:spPr/>
      <dgm:t>
        <a:bodyPr/>
        <a:lstStyle/>
        <a:p>
          <a:endParaRPr lang="en-US"/>
        </a:p>
      </dgm:t>
    </dgm:pt>
    <dgm:pt modelId="{C6CA0C9D-A68B-4057-9883-ECD9D8232FED}">
      <dgm:prSet phldrT="[Text]"/>
      <dgm:spPr/>
      <dgm:t>
        <a:bodyPr/>
        <a:lstStyle/>
        <a:p>
          <a:r>
            <a:rPr lang="en-US" dirty="0" smtClean="0">
              <a:solidFill>
                <a:schemeClr val="bg1"/>
              </a:solidFill>
            </a:rPr>
            <a:t>Unconscious Competence</a:t>
          </a:r>
          <a:endParaRPr lang="en-US" dirty="0">
            <a:solidFill>
              <a:schemeClr val="bg1"/>
            </a:solidFill>
          </a:endParaRPr>
        </a:p>
      </dgm:t>
    </dgm:pt>
    <dgm:pt modelId="{D6372FFA-D25A-4877-B89A-16725E1445B0}" type="parTrans" cxnId="{8A4012FA-72C6-4AC5-91EC-9BBE4A8D7591}">
      <dgm:prSet/>
      <dgm:spPr/>
      <dgm:t>
        <a:bodyPr/>
        <a:lstStyle/>
        <a:p>
          <a:endParaRPr lang="en-US"/>
        </a:p>
      </dgm:t>
    </dgm:pt>
    <dgm:pt modelId="{94E85024-FAF0-4C9A-9008-590CB34F7F0F}" type="sibTrans" cxnId="{8A4012FA-72C6-4AC5-91EC-9BBE4A8D7591}">
      <dgm:prSet/>
      <dgm:spPr/>
      <dgm:t>
        <a:bodyPr/>
        <a:lstStyle/>
        <a:p>
          <a:endParaRPr lang="en-US"/>
        </a:p>
      </dgm:t>
    </dgm:pt>
    <dgm:pt modelId="{82ABACC6-F5D8-4352-B710-CDF0E2E53A96}">
      <dgm:prSet/>
      <dgm:spPr/>
      <dgm:t>
        <a:bodyPr/>
        <a:lstStyle/>
        <a:p>
          <a:r>
            <a:rPr lang="en-US" dirty="0" smtClean="0">
              <a:solidFill>
                <a:schemeClr val="bg1"/>
              </a:solidFill>
            </a:rPr>
            <a:t>Unconscious Incompetence</a:t>
          </a:r>
          <a:endParaRPr lang="en-US" dirty="0">
            <a:solidFill>
              <a:schemeClr val="bg1"/>
            </a:solidFill>
          </a:endParaRPr>
        </a:p>
      </dgm:t>
    </dgm:pt>
    <dgm:pt modelId="{8878BD35-11CB-470B-B820-963713414C79}" type="parTrans" cxnId="{79F4243A-8534-42DB-918F-4FB43C3F395A}">
      <dgm:prSet/>
      <dgm:spPr/>
      <dgm:t>
        <a:bodyPr/>
        <a:lstStyle/>
        <a:p>
          <a:endParaRPr lang="en-US"/>
        </a:p>
      </dgm:t>
    </dgm:pt>
    <dgm:pt modelId="{0CC2B635-744A-4866-A28C-98160B8A9B53}" type="sibTrans" cxnId="{79F4243A-8534-42DB-918F-4FB43C3F395A}">
      <dgm:prSet/>
      <dgm:spPr/>
      <dgm:t>
        <a:bodyPr/>
        <a:lstStyle/>
        <a:p>
          <a:endParaRPr lang="en-US"/>
        </a:p>
      </dgm:t>
    </dgm:pt>
    <dgm:pt modelId="{CC8FCF9B-3441-424D-AF77-ACF1C8AF7585}" type="pres">
      <dgm:prSet presAssocID="{4F3645A4-DBF6-4A22-A320-E297049EBA1E}" presName="Name0" presStyleCnt="0">
        <dgm:presLayoutVars>
          <dgm:chMax val="11"/>
          <dgm:chPref val="11"/>
          <dgm:dir/>
          <dgm:resizeHandles/>
        </dgm:presLayoutVars>
      </dgm:prSet>
      <dgm:spPr/>
      <dgm:t>
        <a:bodyPr/>
        <a:lstStyle/>
        <a:p>
          <a:endParaRPr lang="en-US"/>
        </a:p>
      </dgm:t>
    </dgm:pt>
    <dgm:pt modelId="{46961D2D-0C81-4FF5-BB44-BEDDF9889C1A}" type="pres">
      <dgm:prSet presAssocID="{C6CA0C9D-A68B-4057-9883-ECD9D8232FED}" presName="Accent4" presStyleCnt="0"/>
      <dgm:spPr/>
    </dgm:pt>
    <dgm:pt modelId="{7E6793B2-31F1-4CF7-947E-F693369D1F5E}" type="pres">
      <dgm:prSet presAssocID="{C6CA0C9D-A68B-4057-9883-ECD9D8232FED}" presName="Accent" presStyleLbl="node1" presStyleIdx="0" presStyleCnt="4"/>
      <dgm:spPr/>
    </dgm:pt>
    <dgm:pt modelId="{72F57980-0B20-4AFB-8868-F75A50271B50}" type="pres">
      <dgm:prSet presAssocID="{C6CA0C9D-A68B-4057-9883-ECD9D8232FED}" presName="ParentBackground4" presStyleCnt="0"/>
      <dgm:spPr/>
    </dgm:pt>
    <dgm:pt modelId="{706195B3-41A7-47BF-B2D8-5CE7D98BAC91}" type="pres">
      <dgm:prSet presAssocID="{C6CA0C9D-A68B-4057-9883-ECD9D8232FED}" presName="ParentBackground" presStyleLbl="fgAcc1" presStyleIdx="0" presStyleCnt="4"/>
      <dgm:spPr/>
      <dgm:t>
        <a:bodyPr/>
        <a:lstStyle/>
        <a:p>
          <a:endParaRPr lang="en-US"/>
        </a:p>
      </dgm:t>
    </dgm:pt>
    <dgm:pt modelId="{F1B9E6A4-DED0-4560-B430-E5631B51D4BB}" type="pres">
      <dgm:prSet presAssocID="{C6CA0C9D-A68B-4057-9883-ECD9D8232FED}" presName="Parent4" presStyleLbl="revTx" presStyleIdx="0" presStyleCnt="0">
        <dgm:presLayoutVars>
          <dgm:chMax val="1"/>
          <dgm:chPref val="1"/>
          <dgm:bulletEnabled val="1"/>
        </dgm:presLayoutVars>
      </dgm:prSet>
      <dgm:spPr/>
      <dgm:t>
        <a:bodyPr/>
        <a:lstStyle/>
        <a:p>
          <a:endParaRPr lang="en-US"/>
        </a:p>
      </dgm:t>
    </dgm:pt>
    <dgm:pt modelId="{B2F03C6A-BC15-4740-B8DE-B41BB092F6FD}" type="pres">
      <dgm:prSet presAssocID="{5BD4641F-A13D-4126-8BAC-6503DEB1F7C5}" presName="Accent3" presStyleCnt="0"/>
      <dgm:spPr/>
    </dgm:pt>
    <dgm:pt modelId="{46C3A83C-A57E-453D-B165-AEEA8A1298BE}" type="pres">
      <dgm:prSet presAssocID="{5BD4641F-A13D-4126-8BAC-6503DEB1F7C5}" presName="Accent" presStyleLbl="node1" presStyleIdx="1" presStyleCnt="4"/>
      <dgm:spPr/>
    </dgm:pt>
    <dgm:pt modelId="{D96D37D6-116C-4D81-8220-0C13D57D867B}" type="pres">
      <dgm:prSet presAssocID="{5BD4641F-A13D-4126-8BAC-6503DEB1F7C5}" presName="ParentBackground3" presStyleCnt="0"/>
      <dgm:spPr/>
    </dgm:pt>
    <dgm:pt modelId="{333339CB-9D8C-498D-BABC-74691F1B581C}" type="pres">
      <dgm:prSet presAssocID="{5BD4641F-A13D-4126-8BAC-6503DEB1F7C5}" presName="ParentBackground" presStyleLbl="fgAcc1" presStyleIdx="1" presStyleCnt="4"/>
      <dgm:spPr/>
      <dgm:t>
        <a:bodyPr/>
        <a:lstStyle/>
        <a:p>
          <a:endParaRPr lang="en-US"/>
        </a:p>
      </dgm:t>
    </dgm:pt>
    <dgm:pt modelId="{DDBAAF73-4498-4EFD-8A87-ED1612DEFA22}" type="pres">
      <dgm:prSet presAssocID="{5BD4641F-A13D-4126-8BAC-6503DEB1F7C5}" presName="Parent3" presStyleLbl="revTx" presStyleIdx="0" presStyleCnt="0">
        <dgm:presLayoutVars>
          <dgm:chMax val="1"/>
          <dgm:chPref val="1"/>
          <dgm:bulletEnabled val="1"/>
        </dgm:presLayoutVars>
      </dgm:prSet>
      <dgm:spPr/>
      <dgm:t>
        <a:bodyPr/>
        <a:lstStyle/>
        <a:p>
          <a:endParaRPr lang="en-US"/>
        </a:p>
      </dgm:t>
    </dgm:pt>
    <dgm:pt modelId="{E7B359B6-A10D-4F62-BC8B-E6DF9B13185F}" type="pres">
      <dgm:prSet presAssocID="{F8D2AC9D-03AD-4544-925A-4850F8692024}" presName="Accent2" presStyleCnt="0"/>
      <dgm:spPr/>
    </dgm:pt>
    <dgm:pt modelId="{8355B37A-CED2-435B-BC8F-098F110358C8}" type="pres">
      <dgm:prSet presAssocID="{F8D2AC9D-03AD-4544-925A-4850F8692024}" presName="Accent" presStyleLbl="node1" presStyleIdx="2" presStyleCnt="4"/>
      <dgm:spPr/>
    </dgm:pt>
    <dgm:pt modelId="{DEAD08C6-6636-4EC3-864F-ED7E3AB94903}" type="pres">
      <dgm:prSet presAssocID="{F8D2AC9D-03AD-4544-925A-4850F8692024}" presName="ParentBackground2" presStyleCnt="0"/>
      <dgm:spPr/>
    </dgm:pt>
    <dgm:pt modelId="{89597778-2441-4E60-AC0E-583A63DA5BFA}" type="pres">
      <dgm:prSet presAssocID="{F8D2AC9D-03AD-4544-925A-4850F8692024}" presName="ParentBackground" presStyleLbl="fgAcc1" presStyleIdx="2" presStyleCnt="4"/>
      <dgm:spPr/>
      <dgm:t>
        <a:bodyPr/>
        <a:lstStyle/>
        <a:p>
          <a:endParaRPr lang="en-US"/>
        </a:p>
      </dgm:t>
    </dgm:pt>
    <dgm:pt modelId="{3B1E1C9F-9040-4B77-88AA-E2A2C87E8EA3}" type="pres">
      <dgm:prSet presAssocID="{F8D2AC9D-03AD-4544-925A-4850F8692024}" presName="Parent2" presStyleLbl="revTx" presStyleIdx="0" presStyleCnt="0">
        <dgm:presLayoutVars>
          <dgm:chMax val="1"/>
          <dgm:chPref val="1"/>
          <dgm:bulletEnabled val="1"/>
        </dgm:presLayoutVars>
      </dgm:prSet>
      <dgm:spPr/>
      <dgm:t>
        <a:bodyPr/>
        <a:lstStyle/>
        <a:p>
          <a:endParaRPr lang="en-US"/>
        </a:p>
      </dgm:t>
    </dgm:pt>
    <dgm:pt modelId="{E3C9F35F-0DA8-4507-B22C-AB0DE177CABA}" type="pres">
      <dgm:prSet presAssocID="{82ABACC6-F5D8-4352-B710-CDF0E2E53A96}" presName="Accent1" presStyleCnt="0"/>
      <dgm:spPr/>
    </dgm:pt>
    <dgm:pt modelId="{458488C8-B8EC-4B88-AF7C-85CCD6498D26}" type="pres">
      <dgm:prSet presAssocID="{82ABACC6-F5D8-4352-B710-CDF0E2E53A96}" presName="Accent" presStyleLbl="node1" presStyleIdx="3" presStyleCnt="4"/>
      <dgm:spPr/>
    </dgm:pt>
    <dgm:pt modelId="{F5AB2D07-D57A-47C7-9C6D-B0B1A80E90A6}" type="pres">
      <dgm:prSet presAssocID="{82ABACC6-F5D8-4352-B710-CDF0E2E53A96}" presName="ParentBackground1" presStyleCnt="0"/>
      <dgm:spPr/>
    </dgm:pt>
    <dgm:pt modelId="{E8900FD1-6504-49C1-AB11-569DBDFD0EA2}" type="pres">
      <dgm:prSet presAssocID="{82ABACC6-F5D8-4352-B710-CDF0E2E53A96}" presName="ParentBackground" presStyleLbl="fgAcc1" presStyleIdx="3" presStyleCnt="4"/>
      <dgm:spPr/>
      <dgm:t>
        <a:bodyPr/>
        <a:lstStyle/>
        <a:p>
          <a:endParaRPr lang="en-US"/>
        </a:p>
      </dgm:t>
    </dgm:pt>
    <dgm:pt modelId="{E4610563-5A74-4449-BADD-675572212711}" type="pres">
      <dgm:prSet presAssocID="{82ABACC6-F5D8-4352-B710-CDF0E2E53A96}" presName="Parent1" presStyleLbl="revTx" presStyleIdx="0" presStyleCnt="0">
        <dgm:presLayoutVars>
          <dgm:chMax val="1"/>
          <dgm:chPref val="1"/>
          <dgm:bulletEnabled val="1"/>
        </dgm:presLayoutVars>
      </dgm:prSet>
      <dgm:spPr/>
      <dgm:t>
        <a:bodyPr/>
        <a:lstStyle/>
        <a:p>
          <a:endParaRPr lang="en-US"/>
        </a:p>
      </dgm:t>
    </dgm:pt>
  </dgm:ptLst>
  <dgm:cxnLst>
    <dgm:cxn modelId="{42D2A466-D7D8-4DD3-BD4C-F55BC89E3AC0}" type="presOf" srcId="{4F3645A4-DBF6-4A22-A320-E297049EBA1E}" destId="{CC8FCF9B-3441-424D-AF77-ACF1C8AF7585}" srcOrd="0" destOrd="0" presId="urn:microsoft.com/office/officeart/2011/layout/CircleProcess"/>
    <dgm:cxn modelId="{FE5F89FC-C031-4F6D-80CD-C73D8A2DCE20}" type="presOf" srcId="{F8D2AC9D-03AD-4544-925A-4850F8692024}" destId="{89597778-2441-4E60-AC0E-583A63DA5BFA}" srcOrd="0" destOrd="0" presId="urn:microsoft.com/office/officeart/2011/layout/CircleProcess"/>
    <dgm:cxn modelId="{C3CF31BE-C207-4E3E-8367-77FAB734D16D}" type="presOf" srcId="{82ABACC6-F5D8-4352-B710-CDF0E2E53A96}" destId="{E8900FD1-6504-49C1-AB11-569DBDFD0EA2}" srcOrd="0" destOrd="0" presId="urn:microsoft.com/office/officeart/2011/layout/CircleProcess"/>
    <dgm:cxn modelId="{8C5F4E2A-5C99-4075-B10A-5A1FE9AF7F61}" type="presOf" srcId="{5BD4641F-A13D-4126-8BAC-6503DEB1F7C5}" destId="{333339CB-9D8C-498D-BABC-74691F1B581C}" srcOrd="0" destOrd="0" presId="urn:microsoft.com/office/officeart/2011/layout/CircleProcess"/>
    <dgm:cxn modelId="{8A4012FA-72C6-4AC5-91EC-9BBE4A8D7591}" srcId="{4F3645A4-DBF6-4A22-A320-E297049EBA1E}" destId="{C6CA0C9D-A68B-4057-9883-ECD9D8232FED}" srcOrd="3" destOrd="0" parTransId="{D6372FFA-D25A-4877-B89A-16725E1445B0}" sibTransId="{94E85024-FAF0-4C9A-9008-590CB34F7F0F}"/>
    <dgm:cxn modelId="{2337EE32-F5EF-42EB-9D2D-7F0FA1BDF33B}" type="presOf" srcId="{5BD4641F-A13D-4126-8BAC-6503DEB1F7C5}" destId="{DDBAAF73-4498-4EFD-8A87-ED1612DEFA22}" srcOrd="1" destOrd="0" presId="urn:microsoft.com/office/officeart/2011/layout/CircleProcess"/>
    <dgm:cxn modelId="{B2BB4194-3EF4-488B-B21C-1C175E0C979D}" type="presOf" srcId="{C6CA0C9D-A68B-4057-9883-ECD9D8232FED}" destId="{706195B3-41A7-47BF-B2D8-5CE7D98BAC91}" srcOrd="0" destOrd="0" presId="urn:microsoft.com/office/officeart/2011/layout/CircleProcess"/>
    <dgm:cxn modelId="{AD7EA628-188E-4A98-8490-F12FEC33E6D7}" srcId="{4F3645A4-DBF6-4A22-A320-E297049EBA1E}" destId="{5BD4641F-A13D-4126-8BAC-6503DEB1F7C5}" srcOrd="2" destOrd="0" parTransId="{58652825-B202-4A49-9C78-A4F0F296E7E8}" sibTransId="{ED532477-10B9-4230-8919-61F6C6D1FB40}"/>
    <dgm:cxn modelId="{6433C29C-E8B1-4665-906A-8BA8D1F92CE1}" type="presOf" srcId="{82ABACC6-F5D8-4352-B710-CDF0E2E53A96}" destId="{E4610563-5A74-4449-BADD-675572212711}" srcOrd="1" destOrd="0" presId="urn:microsoft.com/office/officeart/2011/layout/CircleProcess"/>
    <dgm:cxn modelId="{79F4243A-8534-42DB-918F-4FB43C3F395A}" srcId="{4F3645A4-DBF6-4A22-A320-E297049EBA1E}" destId="{82ABACC6-F5D8-4352-B710-CDF0E2E53A96}" srcOrd="0" destOrd="0" parTransId="{8878BD35-11CB-470B-B820-963713414C79}" sibTransId="{0CC2B635-744A-4866-A28C-98160B8A9B53}"/>
    <dgm:cxn modelId="{383F0620-32C0-4443-8063-C73ECA97F072}" srcId="{4F3645A4-DBF6-4A22-A320-E297049EBA1E}" destId="{F8D2AC9D-03AD-4544-925A-4850F8692024}" srcOrd="1" destOrd="0" parTransId="{62398595-F83A-42AC-8032-229021D32311}" sibTransId="{9DC4288D-2221-4F41-921F-8D28230AF489}"/>
    <dgm:cxn modelId="{A48F853A-FAB7-42BA-BDBD-94A236B64B33}" type="presOf" srcId="{C6CA0C9D-A68B-4057-9883-ECD9D8232FED}" destId="{F1B9E6A4-DED0-4560-B430-E5631B51D4BB}" srcOrd="1" destOrd="0" presId="urn:microsoft.com/office/officeart/2011/layout/CircleProcess"/>
    <dgm:cxn modelId="{0E0B6FF6-9EF3-4D7D-A3AA-E784D157932C}" type="presOf" srcId="{F8D2AC9D-03AD-4544-925A-4850F8692024}" destId="{3B1E1C9F-9040-4B77-88AA-E2A2C87E8EA3}" srcOrd="1" destOrd="0" presId="urn:microsoft.com/office/officeart/2011/layout/CircleProcess"/>
    <dgm:cxn modelId="{39116AAD-0F0A-402B-B457-581C0E309A74}" type="presParOf" srcId="{CC8FCF9B-3441-424D-AF77-ACF1C8AF7585}" destId="{46961D2D-0C81-4FF5-BB44-BEDDF9889C1A}" srcOrd="0" destOrd="0" presId="urn:microsoft.com/office/officeart/2011/layout/CircleProcess"/>
    <dgm:cxn modelId="{60620A3E-0DCF-4D47-AA11-99BEE858D068}" type="presParOf" srcId="{46961D2D-0C81-4FF5-BB44-BEDDF9889C1A}" destId="{7E6793B2-31F1-4CF7-947E-F693369D1F5E}" srcOrd="0" destOrd="0" presId="urn:microsoft.com/office/officeart/2011/layout/CircleProcess"/>
    <dgm:cxn modelId="{855615DE-8BF1-47B1-AA95-AF0527B0B0D2}" type="presParOf" srcId="{CC8FCF9B-3441-424D-AF77-ACF1C8AF7585}" destId="{72F57980-0B20-4AFB-8868-F75A50271B50}" srcOrd="1" destOrd="0" presId="urn:microsoft.com/office/officeart/2011/layout/CircleProcess"/>
    <dgm:cxn modelId="{365BDED4-4F1F-46EF-8B23-31CA6CBC08E3}" type="presParOf" srcId="{72F57980-0B20-4AFB-8868-F75A50271B50}" destId="{706195B3-41A7-47BF-B2D8-5CE7D98BAC91}" srcOrd="0" destOrd="0" presId="urn:microsoft.com/office/officeart/2011/layout/CircleProcess"/>
    <dgm:cxn modelId="{AC5DFA5C-579C-4AA4-9F02-1A902DC01B57}" type="presParOf" srcId="{CC8FCF9B-3441-424D-AF77-ACF1C8AF7585}" destId="{F1B9E6A4-DED0-4560-B430-E5631B51D4BB}" srcOrd="2" destOrd="0" presId="urn:microsoft.com/office/officeart/2011/layout/CircleProcess"/>
    <dgm:cxn modelId="{234CBEC0-29C5-4B18-81B0-E9EC26CCB7B2}" type="presParOf" srcId="{CC8FCF9B-3441-424D-AF77-ACF1C8AF7585}" destId="{B2F03C6A-BC15-4740-B8DE-B41BB092F6FD}" srcOrd="3" destOrd="0" presId="urn:microsoft.com/office/officeart/2011/layout/CircleProcess"/>
    <dgm:cxn modelId="{CC8A6D0F-9A3A-4A9C-ABF5-C610D6864DC7}" type="presParOf" srcId="{B2F03C6A-BC15-4740-B8DE-B41BB092F6FD}" destId="{46C3A83C-A57E-453D-B165-AEEA8A1298BE}" srcOrd="0" destOrd="0" presId="urn:microsoft.com/office/officeart/2011/layout/CircleProcess"/>
    <dgm:cxn modelId="{1D5560E3-20C1-4CFF-8756-00FAE5F5E12D}" type="presParOf" srcId="{CC8FCF9B-3441-424D-AF77-ACF1C8AF7585}" destId="{D96D37D6-116C-4D81-8220-0C13D57D867B}" srcOrd="4" destOrd="0" presId="urn:microsoft.com/office/officeart/2011/layout/CircleProcess"/>
    <dgm:cxn modelId="{3AC48B8A-1426-4857-9FCE-234B5997E2C7}" type="presParOf" srcId="{D96D37D6-116C-4D81-8220-0C13D57D867B}" destId="{333339CB-9D8C-498D-BABC-74691F1B581C}" srcOrd="0" destOrd="0" presId="urn:microsoft.com/office/officeart/2011/layout/CircleProcess"/>
    <dgm:cxn modelId="{66AEE67B-2D21-4005-B1FC-BEBA1564084D}" type="presParOf" srcId="{CC8FCF9B-3441-424D-AF77-ACF1C8AF7585}" destId="{DDBAAF73-4498-4EFD-8A87-ED1612DEFA22}" srcOrd="5" destOrd="0" presId="urn:microsoft.com/office/officeart/2011/layout/CircleProcess"/>
    <dgm:cxn modelId="{46BB8774-EF8C-4887-9EC7-2F11865246E8}" type="presParOf" srcId="{CC8FCF9B-3441-424D-AF77-ACF1C8AF7585}" destId="{E7B359B6-A10D-4F62-BC8B-E6DF9B13185F}" srcOrd="6" destOrd="0" presId="urn:microsoft.com/office/officeart/2011/layout/CircleProcess"/>
    <dgm:cxn modelId="{849920EA-AF68-48FC-AAFB-A1663CAAA1DC}" type="presParOf" srcId="{E7B359B6-A10D-4F62-BC8B-E6DF9B13185F}" destId="{8355B37A-CED2-435B-BC8F-098F110358C8}" srcOrd="0" destOrd="0" presId="urn:microsoft.com/office/officeart/2011/layout/CircleProcess"/>
    <dgm:cxn modelId="{D08EB90B-6421-46A4-9CED-82EA5094A44C}" type="presParOf" srcId="{CC8FCF9B-3441-424D-AF77-ACF1C8AF7585}" destId="{DEAD08C6-6636-4EC3-864F-ED7E3AB94903}" srcOrd="7" destOrd="0" presId="urn:microsoft.com/office/officeart/2011/layout/CircleProcess"/>
    <dgm:cxn modelId="{206307E2-82C2-420E-ABC8-C6F7CD99A79B}" type="presParOf" srcId="{DEAD08C6-6636-4EC3-864F-ED7E3AB94903}" destId="{89597778-2441-4E60-AC0E-583A63DA5BFA}" srcOrd="0" destOrd="0" presId="urn:microsoft.com/office/officeart/2011/layout/CircleProcess"/>
    <dgm:cxn modelId="{AEB9516F-9CB1-41BD-8EC4-7ADEFB8D14CC}" type="presParOf" srcId="{CC8FCF9B-3441-424D-AF77-ACF1C8AF7585}" destId="{3B1E1C9F-9040-4B77-88AA-E2A2C87E8EA3}" srcOrd="8" destOrd="0" presId="urn:microsoft.com/office/officeart/2011/layout/CircleProcess"/>
    <dgm:cxn modelId="{95E1733C-976B-4FCF-9DF2-3874A7341CF6}" type="presParOf" srcId="{CC8FCF9B-3441-424D-AF77-ACF1C8AF7585}" destId="{E3C9F35F-0DA8-4507-B22C-AB0DE177CABA}" srcOrd="9" destOrd="0" presId="urn:microsoft.com/office/officeart/2011/layout/CircleProcess"/>
    <dgm:cxn modelId="{BCFFE57A-2152-41B0-926F-395EDA25706D}" type="presParOf" srcId="{E3C9F35F-0DA8-4507-B22C-AB0DE177CABA}" destId="{458488C8-B8EC-4B88-AF7C-85CCD6498D26}" srcOrd="0" destOrd="0" presId="urn:microsoft.com/office/officeart/2011/layout/CircleProcess"/>
    <dgm:cxn modelId="{CEE21989-8082-4C66-931B-69E9DE64A63B}" type="presParOf" srcId="{CC8FCF9B-3441-424D-AF77-ACF1C8AF7585}" destId="{F5AB2D07-D57A-47C7-9C6D-B0B1A80E90A6}" srcOrd="10" destOrd="0" presId="urn:microsoft.com/office/officeart/2011/layout/CircleProcess"/>
    <dgm:cxn modelId="{A1485358-A472-4DBE-A172-918D6CAC5A66}" type="presParOf" srcId="{F5AB2D07-D57A-47C7-9C6D-B0B1A80E90A6}" destId="{E8900FD1-6504-49C1-AB11-569DBDFD0EA2}" srcOrd="0" destOrd="0" presId="urn:microsoft.com/office/officeart/2011/layout/CircleProcess"/>
    <dgm:cxn modelId="{62B4FEB3-F5DF-4575-BF7B-86739DC27C9A}" type="presParOf" srcId="{CC8FCF9B-3441-424D-AF77-ACF1C8AF7585}" destId="{E4610563-5A74-4449-BADD-675572212711}"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71E342-6744-45E7-84F8-3DD5D38DB292}" type="doc">
      <dgm:prSet loTypeId="urn:microsoft.com/office/officeart/2005/8/layout/cycle3" loCatId="cycle" qsTypeId="urn:microsoft.com/office/officeart/2005/8/quickstyle/simple5" qsCatId="simple" csTypeId="urn:microsoft.com/office/officeart/2005/8/colors/accent2_2" csCatId="accent2" phldr="1"/>
      <dgm:spPr/>
      <dgm:t>
        <a:bodyPr/>
        <a:lstStyle/>
        <a:p>
          <a:endParaRPr lang="en-US"/>
        </a:p>
      </dgm:t>
    </dgm:pt>
    <dgm:pt modelId="{F803BCEF-D1ED-4EBF-9817-8B9939E09B7B}">
      <dgm:prSet phldrT="[Text]">
        <dgm:style>
          <a:lnRef idx="0">
            <a:schemeClr val="accent4"/>
          </a:lnRef>
          <a:fillRef idx="3">
            <a:schemeClr val="accent4"/>
          </a:fillRef>
          <a:effectRef idx="3">
            <a:schemeClr val="accent4"/>
          </a:effectRef>
          <a:fontRef idx="minor">
            <a:schemeClr val="lt1"/>
          </a:fontRef>
        </dgm:style>
      </dgm:prSet>
      <dgm:spPr/>
      <dgm:t>
        <a:bodyPr/>
        <a:lstStyle/>
        <a:p>
          <a:pPr algn="ctr"/>
          <a:r>
            <a:rPr lang="en-US" dirty="0"/>
            <a:t>Clarify</a:t>
          </a:r>
        </a:p>
      </dgm:t>
    </dgm:pt>
    <dgm:pt modelId="{3FE21A3C-9B03-45D6-94E4-46869C42273F}" type="parTrans" cxnId="{29438CA0-2E35-4CFD-961F-8439C489A7B7}">
      <dgm:prSet/>
      <dgm:spPr/>
      <dgm:t>
        <a:bodyPr/>
        <a:lstStyle/>
        <a:p>
          <a:endParaRPr lang="en-US"/>
        </a:p>
      </dgm:t>
    </dgm:pt>
    <dgm:pt modelId="{B29B4C46-24E9-40A8-AD82-4B8C41D9CBB2}" type="sibTrans" cxnId="{29438CA0-2E35-4CFD-961F-8439C489A7B7}">
      <dgm:prSet/>
      <dgm:spPr/>
      <dgm:t>
        <a:bodyPr/>
        <a:lstStyle/>
        <a:p>
          <a:endParaRPr lang="en-US"/>
        </a:p>
      </dgm:t>
    </dgm:pt>
    <dgm:pt modelId="{6D5F435A-0B8C-4FCA-BF0B-852BC3A58657}">
      <dgm:prSet phldrT="[Text]">
        <dgm:style>
          <a:lnRef idx="0">
            <a:schemeClr val="accent4"/>
          </a:lnRef>
          <a:fillRef idx="3">
            <a:schemeClr val="accent4"/>
          </a:fillRef>
          <a:effectRef idx="3">
            <a:schemeClr val="accent4"/>
          </a:effectRef>
          <a:fontRef idx="minor">
            <a:schemeClr val="lt1"/>
          </a:fontRef>
        </dgm:style>
      </dgm:prSet>
      <dgm:spPr/>
      <dgm:t>
        <a:bodyPr/>
        <a:lstStyle/>
        <a:p>
          <a:r>
            <a:rPr lang="en-US" dirty="0"/>
            <a:t>Commit</a:t>
          </a:r>
        </a:p>
      </dgm:t>
    </dgm:pt>
    <dgm:pt modelId="{73902CCB-E89C-475B-8F64-CAED2831367E}" type="parTrans" cxnId="{C437ECE8-818C-485E-BFCA-C4E37D4D3CEE}">
      <dgm:prSet/>
      <dgm:spPr/>
      <dgm:t>
        <a:bodyPr/>
        <a:lstStyle/>
        <a:p>
          <a:endParaRPr lang="en-US"/>
        </a:p>
      </dgm:t>
    </dgm:pt>
    <dgm:pt modelId="{26A2CED8-E498-48E6-B0E4-F78A47ED8EFC}" type="sibTrans" cxnId="{C437ECE8-818C-485E-BFCA-C4E37D4D3CEE}">
      <dgm:prSet/>
      <dgm:spPr/>
      <dgm:t>
        <a:bodyPr/>
        <a:lstStyle/>
        <a:p>
          <a:endParaRPr lang="en-US"/>
        </a:p>
      </dgm:t>
    </dgm:pt>
    <dgm:pt modelId="{044BACEC-B5A9-4152-B6ED-B6544744C1E4}">
      <dgm:prSet phldrT="[Text]">
        <dgm:style>
          <a:lnRef idx="0">
            <a:schemeClr val="accent4"/>
          </a:lnRef>
          <a:fillRef idx="3">
            <a:schemeClr val="accent4"/>
          </a:fillRef>
          <a:effectRef idx="3">
            <a:schemeClr val="accent4"/>
          </a:effectRef>
          <a:fontRef idx="minor">
            <a:schemeClr val="lt1"/>
          </a:fontRef>
        </dgm:style>
      </dgm:prSet>
      <dgm:spPr/>
      <dgm:t>
        <a:bodyPr/>
        <a:lstStyle/>
        <a:p>
          <a:r>
            <a:rPr lang="en-US" dirty="0"/>
            <a:t>Carry Out</a:t>
          </a:r>
        </a:p>
      </dgm:t>
    </dgm:pt>
    <dgm:pt modelId="{C9C91BAD-C048-4FB9-AC83-44B703F2687B}" type="parTrans" cxnId="{7C9047CE-119D-4444-9A50-01E22390CB95}">
      <dgm:prSet/>
      <dgm:spPr/>
      <dgm:t>
        <a:bodyPr/>
        <a:lstStyle/>
        <a:p>
          <a:endParaRPr lang="en-US"/>
        </a:p>
      </dgm:t>
    </dgm:pt>
    <dgm:pt modelId="{7B00F76F-4C52-45BC-9731-3FEE25F396CF}" type="sibTrans" cxnId="{7C9047CE-119D-4444-9A50-01E22390CB95}">
      <dgm:prSet/>
      <dgm:spPr/>
      <dgm:t>
        <a:bodyPr/>
        <a:lstStyle/>
        <a:p>
          <a:endParaRPr lang="en-US"/>
        </a:p>
      </dgm:t>
    </dgm:pt>
    <dgm:pt modelId="{7CA8EE58-AA4F-49A9-A9AF-B19112F8D3CC}">
      <dgm:prSet phldrT="[Text]">
        <dgm:style>
          <a:lnRef idx="0">
            <a:schemeClr val="accent4"/>
          </a:lnRef>
          <a:fillRef idx="3">
            <a:schemeClr val="accent4"/>
          </a:fillRef>
          <a:effectRef idx="3">
            <a:schemeClr val="accent4"/>
          </a:effectRef>
          <a:fontRef idx="minor">
            <a:schemeClr val="lt1"/>
          </a:fontRef>
        </dgm:style>
      </dgm:prSet>
      <dgm:spPr/>
      <dgm:t>
        <a:bodyPr/>
        <a:lstStyle/>
        <a:p>
          <a:r>
            <a:rPr lang="en-US" dirty="0"/>
            <a:t>Continue</a:t>
          </a:r>
        </a:p>
      </dgm:t>
    </dgm:pt>
    <dgm:pt modelId="{47A3354C-A531-49EF-BB48-FE6ACDD408B4}" type="parTrans" cxnId="{BE5CB19E-AF2C-40B0-8CE8-D71E564DFA3E}">
      <dgm:prSet/>
      <dgm:spPr/>
      <dgm:t>
        <a:bodyPr/>
        <a:lstStyle/>
        <a:p>
          <a:endParaRPr lang="en-US"/>
        </a:p>
      </dgm:t>
    </dgm:pt>
    <dgm:pt modelId="{B6C52314-33CC-4B90-AD23-3E9F6C9603C8}" type="sibTrans" cxnId="{BE5CB19E-AF2C-40B0-8CE8-D71E564DFA3E}">
      <dgm:prSet/>
      <dgm:spPr/>
      <dgm:t>
        <a:bodyPr/>
        <a:lstStyle/>
        <a:p>
          <a:endParaRPr lang="en-US"/>
        </a:p>
      </dgm:t>
    </dgm:pt>
    <dgm:pt modelId="{F34B72AA-2232-45FE-A420-4E0C93780026}" type="pres">
      <dgm:prSet presAssocID="{7771E342-6744-45E7-84F8-3DD5D38DB292}" presName="Name0" presStyleCnt="0">
        <dgm:presLayoutVars>
          <dgm:dir/>
          <dgm:resizeHandles val="exact"/>
        </dgm:presLayoutVars>
      </dgm:prSet>
      <dgm:spPr/>
      <dgm:t>
        <a:bodyPr/>
        <a:lstStyle/>
        <a:p>
          <a:endParaRPr lang="en-US"/>
        </a:p>
      </dgm:t>
    </dgm:pt>
    <dgm:pt modelId="{BF62CADE-E600-4845-AE82-59499FB2D828}" type="pres">
      <dgm:prSet presAssocID="{7771E342-6744-45E7-84F8-3DD5D38DB292}" presName="cycle" presStyleCnt="0"/>
      <dgm:spPr/>
    </dgm:pt>
    <dgm:pt modelId="{9D324A58-BFCF-4CE5-8DA2-E79538DDEBFF}" type="pres">
      <dgm:prSet presAssocID="{F803BCEF-D1ED-4EBF-9817-8B9939E09B7B}" presName="nodeFirstNode" presStyleLbl="node1" presStyleIdx="0" presStyleCnt="4" custScaleX="71008" custScaleY="65875">
        <dgm:presLayoutVars>
          <dgm:bulletEnabled val="1"/>
        </dgm:presLayoutVars>
      </dgm:prSet>
      <dgm:spPr/>
      <dgm:t>
        <a:bodyPr/>
        <a:lstStyle/>
        <a:p>
          <a:endParaRPr lang="en-US"/>
        </a:p>
      </dgm:t>
    </dgm:pt>
    <dgm:pt modelId="{9DF4DFCD-EEE6-4BD9-8714-505FAC619B21}" type="pres">
      <dgm:prSet presAssocID="{B29B4C46-24E9-40A8-AD82-4B8C41D9CBB2}" presName="sibTransFirstNode" presStyleLbl="bgShp" presStyleIdx="0" presStyleCnt="1" custLinFactNeighborX="-267" custLinFactNeighborY="959"/>
      <dgm:spPr/>
      <dgm:t>
        <a:bodyPr/>
        <a:lstStyle/>
        <a:p>
          <a:endParaRPr lang="en-US"/>
        </a:p>
      </dgm:t>
    </dgm:pt>
    <dgm:pt modelId="{0B0F9300-D5D1-4939-9E57-D08AB8C10AB1}" type="pres">
      <dgm:prSet presAssocID="{6D5F435A-0B8C-4FCA-BF0B-852BC3A58657}" presName="nodeFollowingNodes" presStyleLbl="node1" presStyleIdx="1" presStyleCnt="4" custScaleX="70734" custScaleY="58320" custRadScaleRad="118898" custRadScaleInc="-2294">
        <dgm:presLayoutVars>
          <dgm:bulletEnabled val="1"/>
        </dgm:presLayoutVars>
      </dgm:prSet>
      <dgm:spPr/>
      <dgm:t>
        <a:bodyPr/>
        <a:lstStyle/>
        <a:p>
          <a:endParaRPr lang="en-US"/>
        </a:p>
      </dgm:t>
    </dgm:pt>
    <dgm:pt modelId="{ACFBCBD1-0628-4C14-96D9-10BD44F55E1C}" type="pres">
      <dgm:prSet presAssocID="{044BACEC-B5A9-4152-B6ED-B6544744C1E4}" presName="nodeFollowingNodes" presStyleLbl="node1" presStyleIdx="2" presStyleCnt="4" custScaleX="76869" custScaleY="58637" custRadScaleRad="128276" custRadScaleInc="532">
        <dgm:presLayoutVars>
          <dgm:bulletEnabled val="1"/>
        </dgm:presLayoutVars>
      </dgm:prSet>
      <dgm:spPr/>
      <dgm:t>
        <a:bodyPr/>
        <a:lstStyle/>
        <a:p>
          <a:endParaRPr lang="en-US"/>
        </a:p>
      </dgm:t>
    </dgm:pt>
    <dgm:pt modelId="{8B6BAECC-C505-42A9-A6ED-F83F314A7FA4}" type="pres">
      <dgm:prSet presAssocID="{7CA8EE58-AA4F-49A9-A9AF-B19112F8D3CC}" presName="nodeFollowingNodes" presStyleLbl="node1" presStyleIdx="3" presStyleCnt="4" custScaleX="78250" custScaleY="60562">
        <dgm:presLayoutVars>
          <dgm:bulletEnabled val="1"/>
        </dgm:presLayoutVars>
      </dgm:prSet>
      <dgm:spPr/>
      <dgm:t>
        <a:bodyPr/>
        <a:lstStyle/>
        <a:p>
          <a:endParaRPr lang="en-US"/>
        </a:p>
      </dgm:t>
    </dgm:pt>
  </dgm:ptLst>
  <dgm:cxnLst>
    <dgm:cxn modelId="{C437ECE8-818C-485E-BFCA-C4E37D4D3CEE}" srcId="{7771E342-6744-45E7-84F8-3DD5D38DB292}" destId="{6D5F435A-0B8C-4FCA-BF0B-852BC3A58657}" srcOrd="1" destOrd="0" parTransId="{73902CCB-E89C-475B-8F64-CAED2831367E}" sibTransId="{26A2CED8-E498-48E6-B0E4-F78A47ED8EFC}"/>
    <dgm:cxn modelId="{078814A8-2CAA-429D-8D09-5EDCDD3EBAD2}" type="presOf" srcId="{F803BCEF-D1ED-4EBF-9817-8B9939E09B7B}" destId="{9D324A58-BFCF-4CE5-8DA2-E79538DDEBFF}" srcOrd="0" destOrd="0" presId="urn:microsoft.com/office/officeart/2005/8/layout/cycle3"/>
    <dgm:cxn modelId="{C541812E-A148-4654-99AB-CB3EF65704C0}" type="presOf" srcId="{7CA8EE58-AA4F-49A9-A9AF-B19112F8D3CC}" destId="{8B6BAECC-C505-42A9-A6ED-F83F314A7FA4}" srcOrd="0" destOrd="0" presId="urn:microsoft.com/office/officeart/2005/8/layout/cycle3"/>
    <dgm:cxn modelId="{F1C712F3-D8F3-4D30-9F77-E1F1668EA8D5}" type="presOf" srcId="{B29B4C46-24E9-40A8-AD82-4B8C41D9CBB2}" destId="{9DF4DFCD-EEE6-4BD9-8714-505FAC619B21}" srcOrd="0" destOrd="0" presId="urn:microsoft.com/office/officeart/2005/8/layout/cycle3"/>
    <dgm:cxn modelId="{AE91A583-9082-4D6F-AC2B-D33A82F23BC6}" type="presOf" srcId="{6D5F435A-0B8C-4FCA-BF0B-852BC3A58657}" destId="{0B0F9300-D5D1-4939-9E57-D08AB8C10AB1}" srcOrd="0" destOrd="0" presId="urn:microsoft.com/office/officeart/2005/8/layout/cycle3"/>
    <dgm:cxn modelId="{3ECA3F8A-3CFB-4493-BA4B-F784A77C27E0}" type="presOf" srcId="{7771E342-6744-45E7-84F8-3DD5D38DB292}" destId="{F34B72AA-2232-45FE-A420-4E0C93780026}" srcOrd="0" destOrd="0" presId="urn:microsoft.com/office/officeart/2005/8/layout/cycle3"/>
    <dgm:cxn modelId="{FB989604-18B6-41AF-A2A2-9328EF74CC0F}" type="presOf" srcId="{044BACEC-B5A9-4152-B6ED-B6544744C1E4}" destId="{ACFBCBD1-0628-4C14-96D9-10BD44F55E1C}" srcOrd="0" destOrd="0" presId="urn:microsoft.com/office/officeart/2005/8/layout/cycle3"/>
    <dgm:cxn modelId="{BE5CB19E-AF2C-40B0-8CE8-D71E564DFA3E}" srcId="{7771E342-6744-45E7-84F8-3DD5D38DB292}" destId="{7CA8EE58-AA4F-49A9-A9AF-B19112F8D3CC}" srcOrd="3" destOrd="0" parTransId="{47A3354C-A531-49EF-BB48-FE6ACDD408B4}" sibTransId="{B6C52314-33CC-4B90-AD23-3E9F6C9603C8}"/>
    <dgm:cxn modelId="{29438CA0-2E35-4CFD-961F-8439C489A7B7}" srcId="{7771E342-6744-45E7-84F8-3DD5D38DB292}" destId="{F803BCEF-D1ED-4EBF-9817-8B9939E09B7B}" srcOrd="0" destOrd="0" parTransId="{3FE21A3C-9B03-45D6-94E4-46869C42273F}" sibTransId="{B29B4C46-24E9-40A8-AD82-4B8C41D9CBB2}"/>
    <dgm:cxn modelId="{7C9047CE-119D-4444-9A50-01E22390CB95}" srcId="{7771E342-6744-45E7-84F8-3DD5D38DB292}" destId="{044BACEC-B5A9-4152-B6ED-B6544744C1E4}" srcOrd="2" destOrd="0" parTransId="{C9C91BAD-C048-4FB9-AC83-44B703F2687B}" sibTransId="{7B00F76F-4C52-45BC-9731-3FEE25F396CF}"/>
    <dgm:cxn modelId="{613DBA26-4C71-4D9D-BEFE-57D6C09260DF}" type="presParOf" srcId="{F34B72AA-2232-45FE-A420-4E0C93780026}" destId="{BF62CADE-E600-4845-AE82-59499FB2D828}" srcOrd="0" destOrd="0" presId="urn:microsoft.com/office/officeart/2005/8/layout/cycle3"/>
    <dgm:cxn modelId="{19D3D2BB-886A-4626-B721-5E42ED3733AA}" type="presParOf" srcId="{BF62CADE-E600-4845-AE82-59499FB2D828}" destId="{9D324A58-BFCF-4CE5-8DA2-E79538DDEBFF}" srcOrd="0" destOrd="0" presId="urn:microsoft.com/office/officeart/2005/8/layout/cycle3"/>
    <dgm:cxn modelId="{8B89F421-0E32-4E2B-9D28-CB3037A426A6}" type="presParOf" srcId="{BF62CADE-E600-4845-AE82-59499FB2D828}" destId="{9DF4DFCD-EEE6-4BD9-8714-505FAC619B21}" srcOrd="1" destOrd="0" presId="urn:microsoft.com/office/officeart/2005/8/layout/cycle3"/>
    <dgm:cxn modelId="{8B732126-B57F-492F-9CDA-D4AF9BEEACD3}" type="presParOf" srcId="{BF62CADE-E600-4845-AE82-59499FB2D828}" destId="{0B0F9300-D5D1-4939-9E57-D08AB8C10AB1}" srcOrd="2" destOrd="0" presId="urn:microsoft.com/office/officeart/2005/8/layout/cycle3"/>
    <dgm:cxn modelId="{E47D1984-47AA-47EB-9E68-D25A6730947F}" type="presParOf" srcId="{BF62CADE-E600-4845-AE82-59499FB2D828}" destId="{ACFBCBD1-0628-4C14-96D9-10BD44F55E1C}" srcOrd="3" destOrd="0" presId="urn:microsoft.com/office/officeart/2005/8/layout/cycle3"/>
    <dgm:cxn modelId="{9D9FE283-0BB7-438D-BEBA-1B794A0CAC44}" type="presParOf" srcId="{BF62CADE-E600-4845-AE82-59499FB2D828}" destId="{8B6BAECC-C505-42A9-A6ED-F83F314A7FA4}"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3F3BE3-CA12-274B-8F78-31EBA290BD5A}" type="datetimeFigureOut">
              <a:rPr lang="en-US" smtClean="0"/>
              <a:t>8/18/2016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5EEBA34-82CE-334B-BE10-D8DDA1C29AD6}" type="slidenum">
              <a:rPr lang="en-US" smtClean="0"/>
              <a:t>‹#›</a:t>
            </a:fld>
            <a:endParaRPr lang="en-US"/>
          </a:p>
        </p:txBody>
      </p:sp>
    </p:spTree>
    <p:extLst>
      <p:ext uri="{BB962C8B-B14F-4D97-AF65-F5344CB8AC3E}">
        <p14:creationId xmlns:p14="http://schemas.microsoft.com/office/powerpoint/2010/main" val="4134275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ED8266A3-3CBC-4B01-A61F-FE6F3145B1F9}" type="datetimeFigureOut">
              <a:rPr lang="en-US"/>
              <a:pPr>
                <a:defRPr/>
              </a:pPr>
              <a:t>8/18/2016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DF6205B2-83DA-45E6-986D-B865877756B8}" type="slidenum">
              <a:rPr lang="en-US"/>
              <a:pPr>
                <a:defRPr/>
              </a:pPr>
              <a:t>‹#›</a:t>
            </a:fld>
            <a:endParaRPr lang="en-US" dirty="0"/>
          </a:p>
        </p:txBody>
      </p:sp>
    </p:spTree>
    <p:extLst>
      <p:ext uri="{BB962C8B-B14F-4D97-AF65-F5344CB8AC3E}">
        <p14:creationId xmlns:p14="http://schemas.microsoft.com/office/powerpoint/2010/main" val="100337723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8EA986-D688-4E31-B2BA-0D8CE183334E}" type="slidenum">
              <a:rPr lang="en-US"/>
              <a:pPr fontAlgn="base">
                <a:spcBef>
                  <a:spcPct val="0"/>
                </a:spcBef>
                <a:spcAft>
                  <a:spcPct val="0"/>
                </a:spcAft>
              </a:pPr>
              <a:t>12</a:t>
            </a:fld>
            <a:endParaRPr lang="en-US" dirty="0"/>
          </a:p>
        </p:txBody>
      </p:sp>
    </p:spTree>
    <p:extLst>
      <p:ext uri="{BB962C8B-B14F-4D97-AF65-F5344CB8AC3E}">
        <p14:creationId xmlns:p14="http://schemas.microsoft.com/office/powerpoint/2010/main" val="2157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8EA986-D688-4E31-B2BA-0D8CE183334E}" type="slidenum">
              <a:rPr lang="en-US"/>
              <a:pPr fontAlgn="base">
                <a:spcBef>
                  <a:spcPct val="0"/>
                </a:spcBef>
                <a:spcAft>
                  <a:spcPct val="0"/>
                </a:spcAft>
              </a:pPr>
              <a:t>50</a:t>
            </a:fld>
            <a:endParaRPr lang="en-US"/>
          </a:p>
        </p:txBody>
      </p:sp>
    </p:spTree>
    <p:extLst>
      <p:ext uri="{BB962C8B-B14F-4D97-AF65-F5344CB8AC3E}">
        <p14:creationId xmlns:p14="http://schemas.microsoft.com/office/powerpoint/2010/main" val="4078711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8EA986-D688-4E31-B2BA-0D8CE183334E}" type="slidenum">
              <a:rPr lang="en-US"/>
              <a:pPr fontAlgn="base">
                <a:spcBef>
                  <a:spcPct val="0"/>
                </a:spcBef>
                <a:spcAft>
                  <a:spcPct val="0"/>
                </a:spcAft>
              </a:pPr>
              <a:t>60</a:t>
            </a:fld>
            <a:endParaRPr lang="en-US"/>
          </a:p>
        </p:txBody>
      </p:sp>
    </p:spTree>
    <p:extLst>
      <p:ext uri="{BB962C8B-B14F-4D97-AF65-F5344CB8AC3E}">
        <p14:creationId xmlns:p14="http://schemas.microsoft.com/office/powerpoint/2010/main" val="2033363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8EA986-D688-4E31-B2BA-0D8CE183334E}" type="slidenum">
              <a:rPr lang="en-US"/>
              <a:pPr fontAlgn="base">
                <a:spcBef>
                  <a:spcPct val="0"/>
                </a:spcBef>
                <a:spcAft>
                  <a:spcPct val="0"/>
                </a:spcAft>
              </a:pPr>
              <a:t>63</a:t>
            </a:fld>
            <a:endParaRPr lang="en-US" dirty="0"/>
          </a:p>
        </p:txBody>
      </p:sp>
    </p:spTree>
    <p:extLst>
      <p:ext uri="{BB962C8B-B14F-4D97-AF65-F5344CB8AC3E}">
        <p14:creationId xmlns:p14="http://schemas.microsoft.com/office/powerpoint/2010/main" val="1340349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8EA986-D688-4E31-B2BA-0D8CE183334E}" type="slidenum">
              <a:rPr lang="en-US"/>
              <a:pPr fontAlgn="base">
                <a:spcBef>
                  <a:spcPct val="0"/>
                </a:spcBef>
                <a:spcAft>
                  <a:spcPct val="0"/>
                </a:spcAft>
              </a:pPr>
              <a:t>73</a:t>
            </a:fld>
            <a:endParaRPr lang="en-US"/>
          </a:p>
        </p:txBody>
      </p:sp>
    </p:spTree>
    <p:extLst>
      <p:ext uri="{BB962C8B-B14F-4D97-AF65-F5344CB8AC3E}">
        <p14:creationId xmlns:p14="http://schemas.microsoft.com/office/powerpoint/2010/main" val="274103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8EA986-D688-4E31-B2BA-0D8CE183334E}" type="slidenum">
              <a:rPr lang="en-US"/>
              <a:pPr fontAlgn="base">
                <a:spcBef>
                  <a:spcPct val="0"/>
                </a:spcBef>
                <a:spcAft>
                  <a:spcPct val="0"/>
                </a:spcAft>
              </a:pPr>
              <a:t>77</a:t>
            </a:fld>
            <a:endParaRPr lang="en-US"/>
          </a:p>
        </p:txBody>
      </p:sp>
    </p:spTree>
    <p:extLst>
      <p:ext uri="{BB962C8B-B14F-4D97-AF65-F5344CB8AC3E}">
        <p14:creationId xmlns:p14="http://schemas.microsoft.com/office/powerpoint/2010/main" val="4024814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8EA986-D688-4E31-B2BA-0D8CE183334E}" type="slidenum">
              <a:rPr lang="en-US"/>
              <a:pPr fontAlgn="base">
                <a:spcBef>
                  <a:spcPct val="0"/>
                </a:spcBef>
                <a:spcAft>
                  <a:spcPct val="0"/>
                </a:spcAft>
              </a:pPr>
              <a:t>29</a:t>
            </a:fld>
            <a:endParaRPr lang="en-US" dirty="0"/>
          </a:p>
        </p:txBody>
      </p:sp>
    </p:spTree>
    <p:extLst>
      <p:ext uri="{BB962C8B-B14F-4D97-AF65-F5344CB8AC3E}">
        <p14:creationId xmlns:p14="http://schemas.microsoft.com/office/powerpoint/2010/main" val="612764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8EA986-D688-4E31-B2BA-0D8CE183334E}" type="slidenum">
              <a:rPr lang="en-US"/>
              <a:pPr fontAlgn="base">
                <a:spcBef>
                  <a:spcPct val="0"/>
                </a:spcBef>
                <a:spcAft>
                  <a:spcPct val="0"/>
                </a:spcAft>
              </a:pPr>
              <a:t>34</a:t>
            </a:fld>
            <a:endParaRPr lang="en-US" dirty="0"/>
          </a:p>
        </p:txBody>
      </p:sp>
    </p:spTree>
    <p:extLst>
      <p:ext uri="{BB962C8B-B14F-4D97-AF65-F5344CB8AC3E}">
        <p14:creationId xmlns:p14="http://schemas.microsoft.com/office/powerpoint/2010/main" val="135400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8EA986-D688-4E31-B2BA-0D8CE183334E}" type="slidenum">
              <a:rPr lang="en-US"/>
              <a:pPr fontAlgn="base">
                <a:spcBef>
                  <a:spcPct val="0"/>
                </a:spcBef>
                <a:spcAft>
                  <a:spcPct val="0"/>
                </a:spcAft>
              </a:pPr>
              <a:t>35</a:t>
            </a:fld>
            <a:endParaRPr lang="en-US"/>
          </a:p>
        </p:txBody>
      </p:sp>
    </p:spTree>
    <p:extLst>
      <p:ext uri="{BB962C8B-B14F-4D97-AF65-F5344CB8AC3E}">
        <p14:creationId xmlns:p14="http://schemas.microsoft.com/office/powerpoint/2010/main" val="2259218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2754" name="Rectangle 2"/>
          <p:cNvSpPr>
            <a:spLocks noGrp="1" noRot="1" noChangeAspect="1" noChangeArrowheads="1" noTextEdit="1"/>
          </p:cNvSpPr>
          <p:nvPr>
            <p:ph type="sldImg"/>
          </p:nvPr>
        </p:nvSpPr>
        <p:spPr>
          <a:xfrm>
            <a:off x="1143000" y="685800"/>
            <a:ext cx="4572000" cy="3429000"/>
          </a:xfrm>
          <a:ln/>
        </p:spPr>
      </p:sp>
      <p:sp>
        <p:nvSpPr>
          <p:cNvPr id="4682755" name="Rectangle 3"/>
          <p:cNvSpPr>
            <a:spLocks noGrp="1" noChangeArrowheads="1"/>
          </p:cNvSpPr>
          <p:nvPr>
            <p:ph type="body" idx="1"/>
          </p:nvPr>
        </p:nvSpPr>
        <p:spPr>
          <a:xfrm>
            <a:off x="685800" y="4343400"/>
            <a:ext cx="5486400" cy="4114800"/>
          </a:xfrm>
        </p:spPr>
        <p:txBody>
          <a:bodyPr/>
          <a:lstStyle/>
          <a:p>
            <a:endParaRPr lang="en-US" dirty="0"/>
          </a:p>
        </p:txBody>
      </p:sp>
    </p:spTree>
    <p:extLst>
      <p:ext uri="{BB962C8B-B14F-4D97-AF65-F5344CB8AC3E}">
        <p14:creationId xmlns:p14="http://schemas.microsoft.com/office/powerpoint/2010/main" val="2221441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fld id="{20858C66-697C-4C2A-827F-B6393388DDFB}" type="slidenum">
              <a:rPr lang="en-US" altLang="en-US">
                <a:latin typeface="Arial" panose="020B0604020202020204" pitchFamily="34" charset="0"/>
              </a:rPr>
              <a:pPr/>
              <a:t>38</a:t>
            </a:fld>
            <a:endParaRPr lang="en-US" altLang="en-US">
              <a:latin typeface="Arial" panose="020B0604020202020204"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694343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8EA986-D688-4E31-B2BA-0D8CE183334E}" type="slidenum">
              <a:rPr lang="en-US"/>
              <a:pPr fontAlgn="base">
                <a:spcBef>
                  <a:spcPct val="0"/>
                </a:spcBef>
                <a:spcAft>
                  <a:spcPct val="0"/>
                </a:spcAft>
              </a:pPr>
              <a:t>42</a:t>
            </a:fld>
            <a:endParaRPr lang="en-US"/>
          </a:p>
        </p:txBody>
      </p:sp>
    </p:spTree>
    <p:extLst>
      <p:ext uri="{BB962C8B-B14F-4D97-AF65-F5344CB8AC3E}">
        <p14:creationId xmlns:p14="http://schemas.microsoft.com/office/powerpoint/2010/main" val="1973455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F253C0-2D62-4ADF-A928-98BD7480147A}" type="slidenum">
              <a:rPr lang="en-US"/>
              <a:pPr fontAlgn="base">
                <a:spcBef>
                  <a:spcPct val="0"/>
                </a:spcBef>
                <a:spcAft>
                  <a:spcPct val="0"/>
                </a:spcAft>
              </a:pPr>
              <a:t>45</a:t>
            </a:fld>
            <a:endParaRPr lang="en-US"/>
          </a:p>
        </p:txBody>
      </p:sp>
    </p:spTree>
    <p:extLst>
      <p:ext uri="{BB962C8B-B14F-4D97-AF65-F5344CB8AC3E}">
        <p14:creationId xmlns:p14="http://schemas.microsoft.com/office/powerpoint/2010/main" val="295782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F253C0-2D62-4ADF-A928-98BD7480147A}" type="slidenum">
              <a:rPr lang="en-US"/>
              <a:pPr fontAlgn="base">
                <a:spcBef>
                  <a:spcPct val="0"/>
                </a:spcBef>
                <a:spcAft>
                  <a:spcPct val="0"/>
                </a:spcAft>
              </a:pPr>
              <a:t>46</a:t>
            </a:fld>
            <a:endParaRPr lang="en-US"/>
          </a:p>
        </p:txBody>
      </p:sp>
    </p:spTree>
    <p:extLst>
      <p:ext uri="{BB962C8B-B14F-4D97-AF65-F5344CB8AC3E}">
        <p14:creationId xmlns:p14="http://schemas.microsoft.com/office/powerpoint/2010/main" val="29953388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 name="Group 5"/>
          <p:cNvGrpSpPr>
            <a:grpSpLocks/>
          </p:cNvGrpSpPr>
          <p:nvPr userDrawn="1"/>
        </p:nvGrpSpPr>
        <p:grpSpPr bwMode="auto">
          <a:xfrm>
            <a:off x="-63344" y="0"/>
            <a:ext cx="9170988" cy="7194550"/>
            <a:chOff x="0" y="0"/>
            <a:chExt cx="9171432" cy="7193861"/>
          </a:xfrm>
        </p:grpSpPr>
        <p:pic>
          <p:nvPicPr>
            <p:cNvPr id="9" name="Picture 3" descr="General Page.jpg"/>
            <p:cNvPicPr>
              <a:picLocks noChangeAspect="1"/>
            </p:cNvPicPr>
            <p:nvPr/>
          </p:nvPicPr>
          <p:blipFill>
            <a:blip r:embed="rId2">
              <a:extLst>
                <a:ext uri="{28A0092B-C50C-407E-A947-70E740481C1C}">
                  <a14:useLocalDpi xmlns:a14="http://schemas.microsoft.com/office/drawing/2010/main" val="0"/>
                </a:ext>
              </a:extLst>
            </a:blip>
            <a:srcRect b="48152"/>
            <a:stretch>
              <a:fillRect/>
            </a:stretch>
          </p:blipFill>
          <p:spPr bwMode="auto">
            <a:xfrm>
              <a:off x="0" y="0"/>
              <a:ext cx="9144000" cy="613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4" descr="General Page.jpg"/>
            <p:cNvPicPr>
              <a:picLocks noChangeAspect="1"/>
            </p:cNvPicPr>
            <p:nvPr/>
          </p:nvPicPr>
          <p:blipFill>
            <a:blip r:embed="rId2">
              <a:extLst>
                <a:ext uri="{28A0092B-C50C-407E-A947-70E740481C1C}">
                  <a14:useLocalDpi xmlns:a14="http://schemas.microsoft.com/office/drawing/2010/main" val="0"/>
                </a:ext>
              </a:extLst>
            </a:blip>
            <a:srcRect t="94582" b="-2666"/>
            <a:stretch>
              <a:fillRect/>
            </a:stretch>
          </p:blipFill>
          <p:spPr bwMode="auto">
            <a:xfrm>
              <a:off x="0" y="6234364"/>
              <a:ext cx="9171432" cy="959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Rectangle 10"/>
          <p:cNvSpPr/>
          <p:nvPr userDrawn="1"/>
        </p:nvSpPr>
        <p:spPr>
          <a:xfrm>
            <a:off x="2349500" y="381000"/>
            <a:ext cx="6821488" cy="800100"/>
          </a:xfrm>
          <a:prstGeom prst="rect">
            <a:avLst/>
          </a:prstGeom>
          <a:solidFill>
            <a:srgbClr val="0E13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600" dirty="0">
              <a:latin typeface="STOMPER"/>
              <a:cs typeface="STOMPER"/>
            </a:endParaRPr>
          </a:p>
        </p:txBody>
      </p:sp>
    </p:spTree>
  </p:cSld>
  <p:clrMapOvr>
    <a:masterClrMapping/>
  </p:clrMapOvr>
  <p:transition spd="med" advClick="0" advTm="5000">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32037"/>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Placeholder 1"/>
          <p:cNvSpPr>
            <a:spLocks noGrp="1"/>
          </p:cNvSpPr>
          <p:nvPr>
            <p:ph type="title"/>
          </p:nvPr>
        </p:nvSpPr>
        <p:spPr bwMode="auto">
          <a:xfrm>
            <a:off x="2362200" y="635918"/>
            <a:ext cx="6794057" cy="800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a:lvl1pPr>
          </a:lstStyle>
          <a:p>
            <a:pPr lvl="0"/>
            <a:r>
              <a:rPr lang="en-US" dirty="0" smtClean="0"/>
              <a:t>Click to edit Master title style</a:t>
            </a:r>
          </a:p>
        </p:txBody>
      </p:sp>
    </p:spTree>
    <p:extLst>
      <p:ext uri="{BB962C8B-B14F-4D97-AF65-F5344CB8AC3E}">
        <p14:creationId xmlns:p14="http://schemas.microsoft.com/office/powerpoint/2010/main" val="687673463"/>
      </p:ext>
    </p:extLst>
  </p:cSld>
  <p:clrMapOvr>
    <a:masterClrMapping/>
  </p:clrMapOvr>
  <p:transition spd="med" advClick="0" advTm="5000">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32037"/>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Placeholder 1"/>
          <p:cNvSpPr>
            <a:spLocks noGrp="1"/>
          </p:cNvSpPr>
          <p:nvPr>
            <p:ph type="title"/>
          </p:nvPr>
        </p:nvSpPr>
        <p:spPr bwMode="auto">
          <a:xfrm>
            <a:off x="2362200" y="635918"/>
            <a:ext cx="6794057" cy="800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a:lvl1pPr>
          </a:lstStyle>
          <a:p>
            <a:pPr lvl="0"/>
            <a:r>
              <a:rPr lang="en-US" dirty="0" smtClean="0"/>
              <a:t>Click to edit Master title style</a:t>
            </a:r>
          </a:p>
        </p:txBody>
      </p:sp>
    </p:spTree>
    <p:extLst>
      <p:ext uri="{BB962C8B-B14F-4D97-AF65-F5344CB8AC3E}">
        <p14:creationId xmlns:p14="http://schemas.microsoft.com/office/powerpoint/2010/main" val="1852295245"/>
      </p:ext>
    </p:extLst>
  </p:cSld>
  <p:clrMapOvr>
    <a:masterClrMapping/>
  </p:clrMapOvr>
  <p:transition spd="med" advClick="0" advTm="5000">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32037"/>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Placeholder 1"/>
          <p:cNvSpPr>
            <a:spLocks noGrp="1"/>
          </p:cNvSpPr>
          <p:nvPr>
            <p:ph type="title"/>
          </p:nvPr>
        </p:nvSpPr>
        <p:spPr bwMode="auto">
          <a:xfrm>
            <a:off x="2362200" y="635918"/>
            <a:ext cx="6794057" cy="800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a:lvl1pPr>
          </a:lstStyle>
          <a:p>
            <a:pPr lvl="0"/>
            <a:r>
              <a:rPr lang="en-US" dirty="0" smtClean="0"/>
              <a:t>Click to edit Master title style</a:t>
            </a:r>
          </a:p>
        </p:txBody>
      </p:sp>
    </p:spTree>
    <p:extLst>
      <p:ext uri="{BB962C8B-B14F-4D97-AF65-F5344CB8AC3E}">
        <p14:creationId xmlns:p14="http://schemas.microsoft.com/office/powerpoint/2010/main" val="2971623095"/>
      </p:ext>
    </p:extLst>
  </p:cSld>
  <p:clrMapOvr>
    <a:masterClrMapping/>
  </p:clrMapOvr>
  <p:transition spd="med" advClick="0" advTm="5000">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952948"/>
      </p:ext>
    </p:extLst>
  </p:cSld>
  <p:clrMapOvr>
    <a:masterClrMapping/>
  </p:clrMapOvr>
  <p:transition spd="med" advClick="0"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1524000" y="1600202"/>
            <a:ext cx="3505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lipArt Placeholder 3"/>
          <p:cNvSpPr>
            <a:spLocks noGrp="1"/>
          </p:cNvSpPr>
          <p:nvPr>
            <p:ph type="clipArt" sz="half" idx="2"/>
          </p:nvPr>
        </p:nvSpPr>
        <p:spPr>
          <a:xfrm>
            <a:off x="5181600" y="1600202"/>
            <a:ext cx="3505200" cy="4525963"/>
          </a:xfrm>
        </p:spPr>
        <p:txBody>
          <a:bodyPr/>
          <a:lstStyle/>
          <a:p>
            <a:pPr lvl="0"/>
            <a:endParaRPr lang="en-US" noProof="0" dirty="0" smtClean="0"/>
          </a:p>
        </p:txBody>
      </p:sp>
    </p:spTree>
    <p:extLst>
      <p:ext uri="{BB962C8B-B14F-4D97-AF65-F5344CB8AC3E}">
        <p14:creationId xmlns:p14="http://schemas.microsoft.com/office/powerpoint/2010/main" val="3666819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2443762"/>
      </p:ext>
    </p:extLst>
  </p:cSld>
  <p:clrMapOvr>
    <a:masterClrMapping/>
  </p:clrMapOvr>
  <p:transition spd="med" advClick="0"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advClick="0"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000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ransition spd="med" advClick="0"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advClick="0" advTm="5000">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00321"/>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793806"/>
      </p:ext>
    </p:extLst>
  </p:cSld>
  <p:clrMapOvr>
    <a:masterClrMapping/>
  </p:clrMapOvr>
  <p:transition spd="med" advClick="0" advTm="5000">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32037"/>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4569436"/>
      </p:ext>
    </p:extLst>
  </p:cSld>
  <p:clrMapOvr>
    <a:masterClrMapping/>
  </p:clrMapOvr>
  <p:transition spd="med" advClick="0" advTm="5000">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32037"/>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Placeholder 1"/>
          <p:cNvSpPr>
            <a:spLocks noGrp="1"/>
          </p:cNvSpPr>
          <p:nvPr>
            <p:ph type="title"/>
          </p:nvPr>
        </p:nvSpPr>
        <p:spPr bwMode="auto">
          <a:xfrm>
            <a:off x="2349943" y="381000"/>
            <a:ext cx="6794057" cy="800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a:defRPr sz="2800">
                <a:solidFill>
                  <a:srgbClr val="FFFF00"/>
                </a:solidFill>
                <a:latin typeface="PF DinText Pro" panose="02000506020000090004" pitchFamily="2" charset="0"/>
              </a:defRPr>
            </a:lvl1pPr>
          </a:lstStyle>
          <a:p>
            <a:pPr lvl="0"/>
            <a:r>
              <a:rPr lang="en-US" dirty="0" smtClean="0"/>
              <a:t>Click to edit Master title style</a:t>
            </a:r>
          </a:p>
        </p:txBody>
      </p:sp>
    </p:spTree>
    <p:extLst>
      <p:ext uri="{BB962C8B-B14F-4D97-AF65-F5344CB8AC3E}">
        <p14:creationId xmlns:p14="http://schemas.microsoft.com/office/powerpoint/2010/main" val="2222285856"/>
      </p:ext>
    </p:extLst>
  </p:cSld>
  <p:clrMapOvr>
    <a:masterClrMapping/>
  </p:clrMapOvr>
  <p:transition spd="med" advClick="0" advTm="5000">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32037"/>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Placeholder 1"/>
          <p:cNvSpPr>
            <a:spLocks noGrp="1"/>
          </p:cNvSpPr>
          <p:nvPr>
            <p:ph type="title"/>
          </p:nvPr>
        </p:nvSpPr>
        <p:spPr bwMode="auto">
          <a:xfrm>
            <a:off x="2349943" y="381000"/>
            <a:ext cx="6794057" cy="800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a:defRPr sz="2800">
                <a:solidFill>
                  <a:srgbClr val="FFFF00"/>
                </a:solidFill>
                <a:latin typeface="PF DinText Pro" panose="02000506020000090004" pitchFamily="2" charset="0"/>
              </a:defRPr>
            </a:lvl1pPr>
          </a:lstStyle>
          <a:p>
            <a:pPr lvl="0"/>
            <a:r>
              <a:rPr lang="en-US" dirty="0" smtClean="0"/>
              <a:t>Click to edit Master title style</a:t>
            </a:r>
          </a:p>
        </p:txBody>
      </p:sp>
    </p:spTree>
    <p:extLst>
      <p:ext uri="{BB962C8B-B14F-4D97-AF65-F5344CB8AC3E}">
        <p14:creationId xmlns:p14="http://schemas.microsoft.com/office/powerpoint/2010/main" val="3010924745"/>
      </p:ext>
    </p:extLst>
  </p:cSld>
  <p:clrMapOvr>
    <a:masterClrMapping/>
  </p:clrMapOvr>
  <p:transition spd="med" advClick="0" advTm="5000">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32037"/>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Placeholder 1"/>
          <p:cNvSpPr>
            <a:spLocks noGrp="1"/>
          </p:cNvSpPr>
          <p:nvPr>
            <p:ph type="title"/>
          </p:nvPr>
        </p:nvSpPr>
        <p:spPr bwMode="auto">
          <a:xfrm>
            <a:off x="2362200" y="635918"/>
            <a:ext cx="6794057" cy="800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a:lvl1pPr>
          </a:lstStyle>
          <a:p>
            <a:pPr lvl="0"/>
            <a:r>
              <a:rPr lang="en-US" dirty="0" smtClean="0"/>
              <a:t>Click to edit Master title style</a:t>
            </a:r>
          </a:p>
        </p:txBody>
      </p:sp>
    </p:spTree>
    <p:extLst>
      <p:ext uri="{BB962C8B-B14F-4D97-AF65-F5344CB8AC3E}">
        <p14:creationId xmlns:p14="http://schemas.microsoft.com/office/powerpoint/2010/main" val="422583978"/>
      </p:ext>
    </p:extLst>
  </p:cSld>
  <p:clrMapOvr>
    <a:masterClrMapping/>
  </p:clrMapOvr>
  <p:transition spd="med" advClick="0" advTm="5000">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5"/>
          <p:cNvGrpSpPr>
            <a:grpSpLocks/>
          </p:cNvGrpSpPr>
          <p:nvPr userDrawn="1"/>
        </p:nvGrpSpPr>
        <p:grpSpPr bwMode="auto">
          <a:xfrm>
            <a:off x="0" y="0"/>
            <a:ext cx="9170988" cy="7194550"/>
            <a:chOff x="0" y="0"/>
            <a:chExt cx="9171432" cy="7193861"/>
          </a:xfrm>
        </p:grpSpPr>
        <p:pic>
          <p:nvPicPr>
            <p:cNvPr id="9" name="Picture 3" descr="General Page.jpg"/>
            <p:cNvPicPr>
              <a:picLocks noChangeAspect="1"/>
            </p:cNvPicPr>
            <p:nvPr/>
          </p:nvPicPr>
          <p:blipFill>
            <a:blip r:embed="rId17">
              <a:extLst>
                <a:ext uri="{28A0092B-C50C-407E-A947-70E740481C1C}">
                  <a14:useLocalDpi xmlns:a14="http://schemas.microsoft.com/office/drawing/2010/main" val="0"/>
                </a:ext>
              </a:extLst>
            </a:blip>
            <a:srcRect b="48152"/>
            <a:stretch>
              <a:fillRect/>
            </a:stretch>
          </p:blipFill>
          <p:spPr bwMode="auto">
            <a:xfrm>
              <a:off x="0" y="0"/>
              <a:ext cx="9144000" cy="613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4" descr="General Page.jpg"/>
            <p:cNvPicPr>
              <a:picLocks noChangeAspect="1"/>
            </p:cNvPicPr>
            <p:nvPr/>
          </p:nvPicPr>
          <p:blipFill>
            <a:blip r:embed="rId17">
              <a:extLst>
                <a:ext uri="{28A0092B-C50C-407E-A947-70E740481C1C}">
                  <a14:useLocalDpi xmlns:a14="http://schemas.microsoft.com/office/drawing/2010/main" val="0"/>
                </a:ext>
              </a:extLst>
            </a:blip>
            <a:srcRect t="94582" b="-2666"/>
            <a:stretch>
              <a:fillRect/>
            </a:stretch>
          </p:blipFill>
          <p:spPr bwMode="auto">
            <a:xfrm>
              <a:off x="0" y="6234364"/>
              <a:ext cx="9171432" cy="959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Rectangle 10"/>
          <p:cNvSpPr/>
          <p:nvPr userDrawn="1"/>
        </p:nvSpPr>
        <p:spPr>
          <a:xfrm>
            <a:off x="2349500" y="381000"/>
            <a:ext cx="6821488" cy="800100"/>
          </a:xfrm>
          <a:prstGeom prst="rect">
            <a:avLst/>
          </a:prstGeom>
          <a:solidFill>
            <a:srgbClr val="0E13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600" dirty="0">
              <a:latin typeface="STOMPER"/>
              <a:cs typeface="STOMPER"/>
            </a:endParaRPr>
          </a:p>
        </p:txBody>
      </p:sp>
      <p:sp>
        <p:nvSpPr>
          <p:cNvPr id="1026" name="Title Placeholder 1"/>
          <p:cNvSpPr>
            <a:spLocks noGrp="1"/>
          </p:cNvSpPr>
          <p:nvPr>
            <p:ph type="title"/>
          </p:nvPr>
        </p:nvSpPr>
        <p:spPr bwMode="auto">
          <a:xfrm>
            <a:off x="2349499" y="381000"/>
            <a:ext cx="6794057" cy="800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cSld>
  <p:clrMap bg1="dk1" tx1="lt1" bg2="dk2" tx2="lt2" accent1="accent1" accent2="accent2" accent3="accent3" accent4="accent4" accent5="accent5" accent6="accent6" hlink="hlink" folHlink="folHlink"/>
  <p:sldLayoutIdLst>
    <p:sldLayoutId id="2147483671" r:id="rId1"/>
    <p:sldLayoutId id="2147483661" r:id="rId2"/>
    <p:sldLayoutId id="2147483662" r:id="rId3"/>
    <p:sldLayoutId id="2147483666" r:id="rId4"/>
    <p:sldLayoutId id="2147483673" r:id="rId5"/>
    <p:sldLayoutId id="2147483674" r:id="rId6"/>
    <p:sldLayoutId id="2147483678" r:id="rId7"/>
    <p:sldLayoutId id="2147483679" r:id="rId8"/>
    <p:sldLayoutId id="2147483683" r:id="rId9"/>
    <p:sldLayoutId id="2147483685" r:id="rId10"/>
    <p:sldLayoutId id="2147483686" r:id="rId11"/>
    <p:sldLayoutId id="2147483687" r:id="rId12"/>
    <p:sldLayoutId id="2147483688" r:id="rId13"/>
    <p:sldLayoutId id="2147483689" r:id="rId14"/>
    <p:sldLayoutId id="2147483692" r:id="rId15"/>
  </p:sldLayoutIdLst>
  <p:transition spd="med" advClick="0" advTm="5000">
    <p:fade/>
  </p:transition>
  <p:txStyles>
    <p:titleStyle>
      <a:lvl1pPr algn="ctr" defTabSz="457200" rtl="0" fontAlgn="base">
        <a:spcBef>
          <a:spcPct val="0"/>
        </a:spcBef>
        <a:spcAft>
          <a:spcPct val="0"/>
        </a:spcAft>
        <a:defRPr sz="3200" kern="1200" cap="all">
          <a:solidFill>
            <a:schemeClr val="tx1"/>
          </a:solidFill>
          <a:latin typeface="+mn-lt"/>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pitchFamily="34" charset="0"/>
        <a:buChar char="•"/>
        <a:defRPr sz="3200" kern="1200">
          <a:solidFill>
            <a:srgbClr val="000000"/>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rgbClr val="000000"/>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rgbClr val="000000"/>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rgbClr val="000000"/>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40.png"/><Relationship Id="rId26" Type="http://schemas.openxmlformats.org/officeDocument/2006/relationships/image" Target="../media/image48.gif"/><Relationship Id="rId3" Type="http://schemas.openxmlformats.org/officeDocument/2006/relationships/image" Target="../media/image25.jpeg"/><Relationship Id="rId21" Type="http://schemas.openxmlformats.org/officeDocument/2006/relationships/image" Target="../media/image43.jpeg"/><Relationship Id="rId7" Type="http://schemas.openxmlformats.org/officeDocument/2006/relationships/image" Target="../media/image29.gif"/><Relationship Id="rId12" Type="http://schemas.openxmlformats.org/officeDocument/2006/relationships/image" Target="../media/image34.jpeg"/><Relationship Id="rId17" Type="http://schemas.openxmlformats.org/officeDocument/2006/relationships/image" Target="../media/image39.gif"/><Relationship Id="rId25" Type="http://schemas.openxmlformats.org/officeDocument/2006/relationships/image" Target="../media/image47.png"/><Relationship Id="rId2" Type="http://schemas.openxmlformats.org/officeDocument/2006/relationships/notesSlide" Target="../notesSlides/notesSlide5.xml"/><Relationship Id="rId16" Type="http://schemas.openxmlformats.org/officeDocument/2006/relationships/image" Target="../media/image38.jpeg"/><Relationship Id="rId20" Type="http://schemas.openxmlformats.org/officeDocument/2006/relationships/image" Target="../media/image42.gif"/><Relationship Id="rId1" Type="http://schemas.openxmlformats.org/officeDocument/2006/relationships/slideLayout" Target="../slideLayouts/slideLayout4.xml"/><Relationship Id="rId6" Type="http://schemas.openxmlformats.org/officeDocument/2006/relationships/image" Target="../media/image28.gif"/><Relationship Id="rId11" Type="http://schemas.openxmlformats.org/officeDocument/2006/relationships/image" Target="../media/image33.jpeg"/><Relationship Id="rId24" Type="http://schemas.openxmlformats.org/officeDocument/2006/relationships/image" Target="../media/image46.jpeg"/><Relationship Id="rId5" Type="http://schemas.openxmlformats.org/officeDocument/2006/relationships/image" Target="../media/image27.jpeg"/><Relationship Id="rId15" Type="http://schemas.openxmlformats.org/officeDocument/2006/relationships/image" Target="../media/image37.jpeg"/><Relationship Id="rId23" Type="http://schemas.openxmlformats.org/officeDocument/2006/relationships/image" Target="../media/image45.gif"/><Relationship Id="rId10" Type="http://schemas.openxmlformats.org/officeDocument/2006/relationships/image" Target="../media/image32.gif"/><Relationship Id="rId19" Type="http://schemas.openxmlformats.org/officeDocument/2006/relationships/image" Target="../media/image41.jpeg"/><Relationship Id="rId4" Type="http://schemas.openxmlformats.org/officeDocument/2006/relationships/image" Target="../media/image26.gif"/><Relationship Id="rId9" Type="http://schemas.openxmlformats.org/officeDocument/2006/relationships/image" Target="../media/image31.jpeg"/><Relationship Id="rId14" Type="http://schemas.openxmlformats.org/officeDocument/2006/relationships/image" Target="../media/image36.jpeg"/><Relationship Id="rId22" Type="http://schemas.openxmlformats.org/officeDocument/2006/relationships/image" Target="../media/image44.jpeg"/><Relationship Id="rId27" Type="http://schemas.openxmlformats.org/officeDocument/2006/relationships/image" Target="../media/image49.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gif"/><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mailto:jdavies@workethic.org"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828800"/>
            <a:ext cx="9220200" cy="4297363"/>
          </a:xfrm>
        </p:spPr>
        <p:txBody>
          <a:bodyPr/>
          <a:lstStyle/>
          <a:p>
            <a:pPr marL="0" indent="0" algn="ctr" fontAlgn="auto">
              <a:spcBef>
                <a:spcPts val="0"/>
              </a:spcBef>
              <a:spcAft>
                <a:spcPts val="0"/>
              </a:spcAft>
              <a:buNone/>
              <a:defRPr/>
            </a:pPr>
            <a:r>
              <a:rPr lang="en-US" sz="6600" b="1" dirty="0" smtClean="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rPr>
              <a:t>BRING YOUR </a:t>
            </a:r>
          </a:p>
          <a:p>
            <a:pPr marL="0" indent="0" algn="ctr" fontAlgn="auto">
              <a:spcBef>
                <a:spcPts val="0"/>
              </a:spcBef>
              <a:spcAft>
                <a:spcPts val="0"/>
              </a:spcAft>
              <a:buNone/>
              <a:defRPr/>
            </a:pPr>
            <a:r>
              <a:rPr lang="en-US" sz="6600" b="1" dirty="0" smtClean="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rPr>
              <a:t>   GAME TO WORK</a:t>
            </a:r>
            <a:endParaRPr lang="en-US" sz="6600" b="1" dirty="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endParaRPr>
          </a:p>
          <a:p>
            <a:pPr marL="0" indent="0" algn="ctr">
              <a:buNone/>
            </a:pPr>
            <a:endParaRPr lang="en-US" sz="1600" dirty="0" smtClean="0">
              <a:ln w="31550" cmpd="sng">
                <a:solidFill>
                  <a:schemeClr val="bg1"/>
                </a:solidFill>
                <a:prstDash val="solid"/>
              </a:ln>
              <a:solidFill>
                <a:schemeClr val="bg1"/>
              </a:solidFill>
              <a:latin typeface="PF DinText Pro" panose="02000506020000090004" pitchFamily="2" charset="0"/>
              <a:cs typeface="STOMPER"/>
            </a:endParaRPr>
          </a:p>
          <a:p>
            <a:pPr marL="0" indent="0" algn="ctr">
              <a:buNone/>
            </a:pPr>
            <a:r>
              <a:rPr lang="en-US" sz="6000" dirty="0" smtClean="0">
                <a:ln w="31550" cmpd="sng">
                  <a:solidFill>
                    <a:schemeClr val="bg1"/>
                  </a:solidFill>
                  <a:prstDash val="solid"/>
                </a:ln>
                <a:solidFill>
                  <a:schemeClr val="bg1"/>
                </a:solidFill>
                <a:latin typeface="PF DinText Pro" panose="02000506020000090004" pitchFamily="2" charset="0"/>
                <a:cs typeface="STOMPER"/>
              </a:rPr>
              <a:t>Train-the-Trainer Workshop</a:t>
            </a:r>
          </a:p>
          <a:p>
            <a:pPr marL="0" indent="0" algn="ctr">
              <a:buNone/>
            </a:pPr>
            <a:r>
              <a:rPr lang="en-US" sz="3600" dirty="0" smtClean="0"/>
              <a:t>August, </a:t>
            </a:r>
            <a:r>
              <a:rPr lang="en-US" sz="3600" dirty="0" smtClean="0"/>
              <a:t>2016</a:t>
            </a:r>
          </a:p>
        </p:txBody>
      </p:sp>
      <p:pic>
        <p:nvPicPr>
          <p:cNvPr id="3" name="Picture 10"/>
          <p:cNvPicPr>
            <a:picLocks noChangeArrowheads="1"/>
          </p:cNvPicPr>
          <p:nvPr/>
        </p:nvPicPr>
        <p:blipFill>
          <a:blip r:embed="rId2"/>
          <a:srcRect/>
          <a:stretch>
            <a:fillRect/>
          </a:stretch>
        </p:blipFill>
        <p:spPr bwMode="auto">
          <a:xfrm>
            <a:off x="457200" y="2819400"/>
            <a:ext cx="1219200" cy="1025236"/>
          </a:xfrm>
          <a:prstGeom prst="rect">
            <a:avLst/>
          </a:prstGeom>
          <a:noFill/>
          <a:ln w="12700">
            <a:noFill/>
            <a:miter lim="800000"/>
            <a:headEnd/>
            <a:tailEnd/>
          </a:ln>
        </p:spPr>
      </p:pic>
    </p:spTree>
    <p:extLst>
      <p:ext uri="{BB962C8B-B14F-4D97-AF65-F5344CB8AC3E}">
        <p14:creationId xmlns:p14="http://schemas.microsoft.com/office/powerpoint/2010/main" val="15396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49" name="WordPictureWatermark1" descr="CWED Letterhead 2"/>
          <p:cNvPicPr>
            <a:picLocks noChangeAspect="1" noChangeArrowheads="1"/>
          </p:cNvPicPr>
          <p:nvPr/>
        </p:nvPicPr>
        <p:blipFill rotWithShape="1">
          <a:blip r:embed="rId2">
            <a:extLst>
              <a:ext uri="{28A0092B-C50C-407E-A947-70E740481C1C}">
                <a14:useLocalDpi xmlns:a14="http://schemas.microsoft.com/office/drawing/2010/main" val="0"/>
              </a:ext>
            </a:extLst>
          </a:blip>
          <a:srcRect t="79949"/>
          <a:stretch/>
        </p:blipFill>
        <p:spPr bwMode="auto">
          <a:xfrm>
            <a:off x="-9335" y="4498947"/>
            <a:ext cx="9172575" cy="2380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57200" y="457200"/>
            <a:ext cx="8382000" cy="5016758"/>
          </a:xfrm>
          <a:prstGeom prst="rect">
            <a:avLst/>
          </a:prstGeom>
          <a:noFill/>
        </p:spPr>
        <p:txBody>
          <a:bodyPr wrap="square" rtlCol="0">
            <a:spAutoFit/>
          </a:bodyPr>
          <a:lstStyle/>
          <a:p>
            <a:pPr algn="ctr"/>
            <a:r>
              <a:rPr lang="en-US" sz="3200" b="1" dirty="0" smtClean="0">
                <a:solidFill>
                  <a:schemeClr val="bg1"/>
                </a:solidFill>
                <a:latin typeface="+mj-lt"/>
              </a:rPr>
              <a:t>The Center For </a:t>
            </a:r>
            <a:r>
              <a:rPr lang="en-US" sz="3200" b="1" dirty="0" smtClean="0">
                <a:solidFill>
                  <a:schemeClr val="accent1"/>
                </a:solidFill>
                <a:latin typeface="+mj-lt"/>
              </a:rPr>
              <a:t>Work Ethic </a:t>
            </a:r>
            <a:r>
              <a:rPr lang="en-US" sz="3200" b="1" dirty="0" smtClean="0">
                <a:solidFill>
                  <a:schemeClr val="bg1"/>
                </a:solidFill>
                <a:latin typeface="+mj-lt"/>
              </a:rPr>
              <a:t>Development</a:t>
            </a:r>
          </a:p>
          <a:p>
            <a:endParaRPr lang="en-US" sz="3200" dirty="0">
              <a:solidFill>
                <a:schemeClr val="bg1"/>
              </a:solidFill>
              <a:latin typeface="+mj-lt"/>
            </a:endParaRPr>
          </a:p>
          <a:p>
            <a:pPr marL="457200" indent="-457200">
              <a:buFont typeface="Arial"/>
              <a:buChar char="•"/>
            </a:pPr>
            <a:r>
              <a:rPr lang="en-US" sz="3200" dirty="0" smtClean="0">
                <a:solidFill>
                  <a:schemeClr val="bg1"/>
                </a:solidFill>
                <a:latin typeface="+mj-lt"/>
              </a:rPr>
              <a:t>Founded in 2009</a:t>
            </a:r>
          </a:p>
          <a:p>
            <a:pPr marL="457200" indent="-457200">
              <a:buFont typeface="Arial"/>
              <a:buChar char="•"/>
            </a:pPr>
            <a:r>
              <a:rPr lang="en-US" sz="3200" dirty="0" smtClean="0">
                <a:solidFill>
                  <a:schemeClr val="bg1"/>
                </a:solidFill>
                <a:latin typeface="+mj-lt"/>
              </a:rPr>
              <a:t>The nation’s only institution focused on the research and advancement of Work Ethic</a:t>
            </a:r>
          </a:p>
          <a:p>
            <a:pPr marL="457200" indent="-457200">
              <a:buFont typeface="Arial"/>
              <a:buChar char="•"/>
            </a:pPr>
            <a:r>
              <a:rPr lang="en-US" sz="3200" dirty="0" smtClean="0">
                <a:solidFill>
                  <a:schemeClr val="bg1"/>
                </a:solidFill>
                <a:latin typeface="+mj-lt"/>
              </a:rPr>
              <a:t>Used by more than 600 locations around the world</a:t>
            </a:r>
          </a:p>
          <a:p>
            <a:pPr marL="457200" indent="-457200">
              <a:buFont typeface="Arial"/>
              <a:buChar char="•"/>
            </a:pPr>
            <a:r>
              <a:rPr lang="en-US" sz="3200" dirty="0" smtClean="0">
                <a:solidFill>
                  <a:schemeClr val="bg1"/>
                </a:solidFill>
                <a:latin typeface="+mj-lt"/>
              </a:rPr>
              <a:t>Providers of the Certificate of Work Ethic Proficiency</a:t>
            </a:r>
          </a:p>
          <a:p>
            <a:endParaRPr lang="en-US" sz="3200" dirty="0" smtClean="0">
              <a:solidFill>
                <a:schemeClr val="bg1"/>
              </a:solidFill>
              <a:latin typeface="+mj-lt"/>
            </a:endParaRPr>
          </a:p>
        </p:txBody>
      </p:sp>
    </p:spTree>
    <p:extLst>
      <p:ext uri="{BB962C8B-B14F-4D97-AF65-F5344CB8AC3E}">
        <p14:creationId xmlns:p14="http://schemas.microsoft.com/office/powerpoint/2010/main" val="361520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610600" cy="4525963"/>
          </a:xfrm>
        </p:spPr>
        <p:txBody>
          <a:bodyPr/>
          <a:lstStyle/>
          <a:p>
            <a:endParaRPr lang="en-US" sz="1050" dirty="0" smtClean="0"/>
          </a:p>
          <a:p>
            <a:pPr>
              <a:lnSpc>
                <a:spcPct val="150000"/>
              </a:lnSpc>
              <a:spcBef>
                <a:spcPts val="0"/>
              </a:spcBef>
              <a:spcAft>
                <a:spcPts val="3600"/>
              </a:spcAft>
            </a:pPr>
            <a:r>
              <a:rPr lang="en-US" dirty="0" smtClean="0"/>
              <a:t>What is your name?</a:t>
            </a:r>
          </a:p>
          <a:p>
            <a:pPr>
              <a:lnSpc>
                <a:spcPct val="150000"/>
              </a:lnSpc>
              <a:spcBef>
                <a:spcPts val="0"/>
              </a:spcBef>
              <a:spcAft>
                <a:spcPts val="3600"/>
              </a:spcAft>
            </a:pPr>
            <a:r>
              <a:rPr lang="en-US" dirty="0" smtClean="0"/>
              <a:t>What is your current job?</a:t>
            </a:r>
          </a:p>
          <a:p>
            <a:pPr>
              <a:lnSpc>
                <a:spcPct val="150000"/>
              </a:lnSpc>
              <a:spcBef>
                <a:spcPts val="0"/>
              </a:spcBef>
              <a:spcAft>
                <a:spcPts val="3600"/>
              </a:spcAft>
            </a:pPr>
            <a:r>
              <a:rPr lang="en-US" dirty="0" smtClean="0"/>
              <a:t>What was your first job with a paycheck?</a:t>
            </a:r>
            <a:endParaRPr lang="en-US" dirty="0"/>
          </a:p>
          <a:p>
            <a:pPr>
              <a:lnSpc>
                <a:spcPct val="150000"/>
              </a:lnSpc>
              <a:spcBef>
                <a:spcPts val="0"/>
              </a:spcBef>
              <a:spcAft>
                <a:spcPts val="3600"/>
              </a:spcAft>
            </a:pPr>
            <a:r>
              <a:rPr lang="en-US" dirty="0" smtClean="0"/>
              <a:t>What was a key lesson you learned at that job?</a:t>
            </a:r>
          </a:p>
        </p:txBody>
      </p:sp>
      <p:sp>
        <p:nvSpPr>
          <p:cNvPr id="4" name="TextBox 3"/>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Four questions</a:t>
            </a:r>
            <a:endParaRPr lang="en-US" sz="2800" cap="all" dirty="0">
              <a:solidFill>
                <a:srgbClr val="F4EA28"/>
              </a:solidFill>
              <a:latin typeface="PF DinText Pro" panose="02000506020000090004" pitchFamily="2" charset="0"/>
              <a:cs typeface="STOMPER"/>
            </a:endParaRPr>
          </a:p>
        </p:txBody>
      </p:sp>
    </p:spTree>
    <p:extLst>
      <p:ext uri="{BB962C8B-B14F-4D97-AF65-F5344CB8AC3E}">
        <p14:creationId xmlns:p14="http://schemas.microsoft.com/office/powerpoint/2010/main" val="374029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2362200"/>
            <a:ext cx="7188200" cy="2554545"/>
          </a:xfrm>
          <a:prstGeom prst="rect">
            <a:avLst/>
          </a:prstGeom>
          <a:noFill/>
        </p:spPr>
        <p:txBody>
          <a:bodyPr wrap="square">
            <a:spAutoFit/>
          </a:bodyPr>
          <a:lstStyle/>
          <a:p>
            <a:pPr algn="ctr" fontAlgn="auto">
              <a:spcBef>
                <a:spcPts val="0"/>
              </a:spcBef>
              <a:spcAft>
                <a:spcPts val="0"/>
              </a:spcAft>
              <a:defRPr/>
            </a:pPr>
            <a:r>
              <a:rPr lang="en-US" sz="8000" b="1" dirty="0" smtClean="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rPr>
              <a:t>THE WORK ETHIC GAP</a:t>
            </a:r>
            <a:endParaRPr lang="en-US" sz="8000" b="1" dirty="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endParaRPr>
          </a:p>
        </p:txBody>
      </p:sp>
    </p:spTree>
    <p:extLst>
      <p:ext uri="{BB962C8B-B14F-4D97-AF65-F5344CB8AC3E}">
        <p14:creationId xmlns:p14="http://schemas.microsoft.com/office/powerpoint/2010/main" val="305876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p:txBody>
      </p:sp>
      <p:sp>
        <p:nvSpPr>
          <p:cNvPr id="4" name="Content Placeholder 1"/>
          <p:cNvSpPr txBox="1">
            <a:spLocks/>
          </p:cNvSpPr>
          <p:nvPr/>
        </p:nvSpPr>
        <p:spPr bwMode="auto">
          <a:xfrm>
            <a:off x="685800" y="1676400"/>
            <a:ext cx="82296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rgbClr val="000000"/>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rgbClr val="000000"/>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rgbClr val="000000"/>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rgbClr val="000000"/>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800" dirty="0" smtClean="0">
                <a:solidFill>
                  <a:srgbClr val="255997"/>
                </a:solidFill>
                <a:latin typeface="PF DinText Pro" panose="02000506020000090004" pitchFamily="2" charset="0"/>
              </a:rPr>
              <a:t>Three quarters of employers said the incoming workforce is unprepared for the job market and lack an adequate Work Ethic</a:t>
            </a:r>
          </a:p>
        </p:txBody>
      </p:sp>
      <p:sp>
        <p:nvSpPr>
          <p:cNvPr id="7" name="TextBox 5"/>
          <p:cNvSpPr txBox="1">
            <a:spLocks noChangeArrowheads="1"/>
          </p:cNvSpPr>
          <p:nvPr/>
        </p:nvSpPr>
        <p:spPr bwMode="auto">
          <a:xfrm>
            <a:off x="5867400" y="5465187"/>
            <a:ext cx="3048000" cy="338554"/>
          </a:xfrm>
          <a:prstGeom prst="rect">
            <a:avLst/>
          </a:prstGeom>
          <a:noFill/>
          <a:ln w="9525">
            <a:noFill/>
            <a:miter lim="800000"/>
            <a:headEnd/>
            <a:tailEnd/>
          </a:ln>
        </p:spPr>
        <p:txBody>
          <a:bodyPr wrap="square">
            <a:spAutoFit/>
          </a:bodyPr>
          <a:lstStyle/>
          <a:p>
            <a:r>
              <a:rPr lang="en-US" sz="1600" b="1" dirty="0" smtClean="0">
                <a:solidFill>
                  <a:schemeClr val="bg1"/>
                </a:solidFill>
                <a:latin typeface="PF DinText Pro" panose="02000506020000090004" pitchFamily="2" charset="0"/>
                <a:cs typeface="Arial" pitchFamily="34" charset="0"/>
              </a:rPr>
              <a:t>Bentley University – January, 2014</a:t>
            </a:r>
            <a:endParaRPr lang="en-US" sz="1600" b="1" dirty="0">
              <a:solidFill>
                <a:schemeClr val="bg1"/>
              </a:solidFill>
              <a:latin typeface="PF DinText Pro" panose="02000506020000090004" pitchFamily="2" charset="0"/>
              <a:cs typeface="Arial" pitchFamily="34" charset="0"/>
            </a:endParaRPr>
          </a:p>
        </p:txBody>
      </p:sp>
      <p:sp>
        <p:nvSpPr>
          <p:cNvPr id="8" name="TextBox 7"/>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The work ethic gap</a:t>
            </a:r>
            <a:endParaRPr lang="en-US" sz="2800" cap="all" dirty="0">
              <a:solidFill>
                <a:srgbClr val="F4EA28"/>
              </a:solidFill>
              <a:latin typeface="PF DinText Pro" panose="02000506020000090004" pitchFamily="2" charset="0"/>
              <a:cs typeface="STOMPER"/>
            </a:endParaRPr>
          </a:p>
        </p:txBody>
      </p:sp>
    </p:spTree>
    <p:extLst>
      <p:ext uri="{BB962C8B-B14F-4D97-AF65-F5344CB8AC3E}">
        <p14:creationId xmlns:p14="http://schemas.microsoft.com/office/powerpoint/2010/main" val="129277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p:txBody>
      </p:sp>
      <p:sp>
        <p:nvSpPr>
          <p:cNvPr id="8" name="TextBox 7"/>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The work ethic gap</a:t>
            </a:r>
            <a:endParaRPr lang="en-US" sz="2800" cap="all" dirty="0">
              <a:solidFill>
                <a:srgbClr val="F4EA28"/>
              </a:solidFill>
              <a:latin typeface="PF DinText Pro" panose="02000506020000090004" pitchFamily="2" charset="0"/>
              <a:cs typeface="STOMPER"/>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8647"/>
          <a:stretch/>
        </p:blipFill>
        <p:spPr>
          <a:xfrm>
            <a:off x="1981200" y="1295400"/>
            <a:ext cx="6105858" cy="4648199"/>
          </a:xfrm>
          <a:prstGeom prst="rect">
            <a:avLst/>
          </a:prstGeom>
        </p:spPr>
      </p:pic>
      <p:sp>
        <p:nvSpPr>
          <p:cNvPr id="7" name="TextBox 5"/>
          <p:cNvSpPr txBox="1">
            <a:spLocks noChangeArrowheads="1"/>
          </p:cNvSpPr>
          <p:nvPr/>
        </p:nvSpPr>
        <p:spPr bwMode="auto">
          <a:xfrm>
            <a:off x="5257800" y="5573432"/>
            <a:ext cx="3048000" cy="338554"/>
          </a:xfrm>
          <a:prstGeom prst="rect">
            <a:avLst/>
          </a:prstGeom>
          <a:noFill/>
          <a:ln w="9525">
            <a:noFill/>
            <a:miter lim="800000"/>
            <a:headEnd/>
            <a:tailEnd/>
          </a:ln>
        </p:spPr>
        <p:txBody>
          <a:bodyPr wrap="square">
            <a:spAutoFit/>
          </a:bodyPr>
          <a:lstStyle/>
          <a:p>
            <a:r>
              <a:rPr lang="en-US" sz="1600" b="1" dirty="0" smtClean="0">
                <a:solidFill>
                  <a:schemeClr val="bg1"/>
                </a:solidFill>
                <a:latin typeface="PF DinText Pro" panose="02000506020000090004" pitchFamily="2" charset="0"/>
                <a:cs typeface="Arial" pitchFamily="34" charset="0"/>
              </a:rPr>
              <a:t>ADECCO – September, 2014</a:t>
            </a:r>
            <a:endParaRPr lang="en-US" sz="1600" b="1" dirty="0">
              <a:solidFill>
                <a:schemeClr val="bg1"/>
              </a:solidFill>
              <a:latin typeface="PF DinText Pro" panose="02000506020000090004" pitchFamily="2" charset="0"/>
              <a:cs typeface="Arial" pitchFamily="34" charset="0"/>
            </a:endParaRPr>
          </a:p>
        </p:txBody>
      </p:sp>
    </p:spTree>
    <p:extLst>
      <p:ext uri="{BB962C8B-B14F-4D97-AF65-F5344CB8AC3E}">
        <p14:creationId xmlns:p14="http://schemas.microsoft.com/office/powerpoint/2010/main" val="413062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p:txBody>
      </p:sp>
      <p:sp>
        <p:nvSpPr>
          <p:cNvPr id="4" name="Content Placeholder 1"/>
          <p:cNvSpPr txBox="1">
            <a:spLocks/>
          </p:cNvSpPr>
          <p:nvPr/>
        </p:nvSpPr>
        <p:spPr bwMode="auto">
          <a:xfrm>
            <a:off x="685800" y="2133600"/>
            <a:ext cx="8229600" cy="3916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rgbClr val="000000"/>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rgbClr val="000000"/>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rgbClr val="000000"/>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rgbClr val="000000"/>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800" dirty="0" smtClean="0">
                <a:solidFill>
                  <a:srgbClr val="255997"/>
                </a:solidFill>
                <a:latin typeface="PF DinText Pro" panose="02000506020000090004" pitchFamily="2" charset="0"/>
              </a:rPr>
              <a:t>Only 9 percent of four-year college students think that being prepared for work includes “Work Ethic”</a:t>
            </a:r>
          </a:p>
        </p:txBody>
      </p:sp>
      <p:sp>
        <p:nvSpPr>
          <p:cNvPr id="7" name="TextBox 5"/>
          <p:cNvSpPr txBox="1">
            <a:spLocks noChangeArrowheads="1"/>
          </p:cNvSpPr>
          <p:nvPr/>
        </p:nvSpPr>
        <p:spPr bwMode="auto">
          <a:xfrm>
            <a:off x="6172200" y="5257800"/>
            <a:ext cx="3048000" cy="584775"/>
          </a:xfrm>
          <a:prstGeom prst="rect">
            <a:avLst/>
          </a:prstGeom>
          <a:noFill/>
          <a:ln w="9525">
            <a:noFill/>
            <a:miter lim="800000"/>
            <a:headEnd/>
            <a:tailEnd/>
          </a:ln>
        </p:spPr>
        <p:txBody>
          <a:bodyPr wrap="square">
            <a:spAutoFit/>
          </a:bodyPr>
          <a:lstStyle/>
          <a:p>
            <a:r>
              <a:rPr lang="en-US" sz="1600" b="1" dirty="0" smtClean="0">
                <a:solidFill>
                  <a:schemeClr val="bg1"/>
                </a:solidFill>
                <a:latin typeface="PF DinText Pro" panose="02000506020000090004" pitchFamily="2" charset="0"/>
                <a:cs typeface="Arial" pitchFamily="34" charset="0"/>
              </a:rPr>
              <a:t>National Association of Colleges and Employers – October, 2013</a:t>
            </a:r>
            <a:endParaRPr lang="en-US" sz="1600" b="1" dirty="0">
              <a:solidFill>
                <a:schemeClr val="bg1"/>
              </a:solidFill>
              <a:latin typeface="PF DinText Pro" panose="02000506020000090004" pitchFamily="2" charset="0"/>
              <a:cs typeface="Arial" pitchFamily="34" charset="0"/>
            </a:endParaRPr>
          </a:p>
        </p:txBody>
      </p:sp>
      <p:sp>
        <p:nvSpPr>
          <p:cNvPr id="8" name="TextBox 7"/>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The work ethic gap</a:t>
            </a:r>
            <a:endParaRPr lang="en-US" sz="2800" cap="all" dirty="0">
              <a:solidFill>
                <a:srgbClr val="F4EA28"/>
              </a:solidFill>
              <a:latin typeface="PF DinText Pro" panose="02000506020000090004" pitchFamily="2" charset="0"/>
              <a:cs typeface="STOMPER"/>
            </a:endParaRPr>
          </a:p>
        </p:txBody>
      </p:sp>
    </p:spTree>
    <p:extLst>
      <p:ext uri="{BB962C8B-B14F-4D97-AF65-F5344CB8AC3E}">
        <p14:creationId xmlns:p14="http://schemas.microsoft.com/office/powerpoint/2010/main" val="190069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Development of work ethic</a:t>
            </a:r>
            <a:endParaRPr lang="en-US" sz="2800" cap="all" dirty="0">
              <a:solidFill>
                <a:srgbClr val="F4EA28"/>
              </a:solidFill>
              <a:latin typeface="PF DinText Pro" panose="02000506020000090004" pitchFamily="2" charset="0"/>
              <a:cs typeface="STOMPER"/>
            </a:endParaRPr>
          </a:p>
        </p:txBody>
      </p:sp>
      <p:sp>
        <p:nvSpPr>
          <p:cNvPr id="8" name="Rectangle 7"/>
          <p:cNvSpPr/>
          <p:nvPr/>
        </p:nvSpPr>
        <p:spPr>
          <a:xfrm>
            <a:off x="1524000" y="936010"/>
            <a:ext cx="6393097" cy="5509200"/>
          </a:xfrm>
          <a:prstGeom prst="rect">
            <a:avLst/>
          </a:prstGeom>
          <a:noFill/>
        </p:spPr>
        <p:txBody>
          <a:bodyPr wrap="none" lIns="91440" tIns="45720" rIns="91440" bIns="45720">
            <a:spAutoFit/>
          </a:bodyPr>
          <a:lstStyle/>
          <a:p>
            <a:pPr algn="ctr"/>
            <a:r>
              <a:rPr lang="en-US" sz="8800" b="1" cap="smal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Family</a:t>
            </a:r>
          </a:p>
          <a:p>
            <a:pPr algn="ctr"/>
            <a:r>
              <a:rPr lang="en-US" sz="8800" b="1" cap="smal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School</a:t>
            </a:r>
          </a:p>
          <a:p>
            <a:pPr algn="ctr"/>
            <a:r>
              <a:rPr lang="en-US" sz="8800" b="1" cap="smal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Workplace</a:t>
            </a:r>
          </a:p>
          <a:p>
            <a:pPr algn="ctr"/>
            <a:r>
              <a:rPr lang="en-US" sz="8800" b="1" cap="smal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Mass Media</a:t>
            </a:r>
            <a:endParaRPr lang="en-US" sz="8800" b="1" cap="small"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33920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66999"/>
            <a:ext cx="8229600" cy="2057401"/>
          </a:xfrm>
        </p:spPr>
        <p:txBody>
          <a:bodyPr/>
          <a:lstStyle/>
          <a:p>
            <a:pPr marL="0" indent="0" algn="ctr">
              <a:buNone/>
            </a:pPr>
            <a:r>
              <a:rPr lang="en-US" sz="4400" dirty="0" smtClean="0"/>
              <a:t>The average parent spends 15 minutes a WEEK in meaningful dialogue with their children</a:t>
            </a:r>
            <a:endParaRPr lang="en-US" sz="4400" dirty="0"/>
          </a:p>
        </p:txBody>
      </p:sp>
      <p:sp>
        <p:nvSpPr>
          <p:cNvPr id="6" name="TextBox 5"/>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WHY IS THERE A WORK ETHIC GAP?</a:t>
            </a:r>
            <a:endParaRPr lang="en-US" sz="2800" cap="all" dirty="0">
              <a:solidFill>
                <a:srgbClr val="F4EA28"/>
              </a:solidFill>
              <a:latin typeface="PF DinText Pro" panose="02000506020000090004" pitchFamily="2" charset="0"/>
              <a:cs typeface="STOMPER"/>
            </a:endParaRPr>
          </a:p>
        </p:txBody>
      </p:sp>
      <p:pic>
        <p:nvPicPr>
          <p:cNvPr id="2050" name="Picture 2" descr="http://bernardkirk.com/wp-content/uploads/Unhappy-Family-Textin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47800"/>
            <a:ext cx="7010400" cy="46709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03378" y="2967335"/>
            <a:ext cx="3537250" cy="1446550"/>
          </a:xfrm>
          <a:prstGeom prst="rect">
            <a:avLst/>
          </a:prstGeom>
          <a:noFill/>
        </p:spPr>
        <p:txBody>
          <a:bodyPr wrap="none" lIns="91440" tIns="45720" rIns="91440" bIns="45720">
            <a:spAutoFit/>
          </a:bodyPr>
          <a:lstStyle/>
          <a:p>
            <a:pPr algn="ctr"/>
            <a:r>
              <a:rPr lang="en-US" sz="8800" b="1" cap="smal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Family</a:t>
            </a:r>
            <a:endParaRPr lang="en-US" sz="8800" b="1" cap="small"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50686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subTnLst>
                                    <p:set>
                                      <p:cBhvr override="childStyle">
                                        <p:cTn dur="1" fill="hold" display="0" masterRel="nextClick" afterEffect="1"/>
                                        <p:tgtEl>
                                          <p:spTgt spid="205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WHY IS THERE A WORK ETHIC GAP?</a:t>
            </a:r>
            <a:endParaRPr lang="en-US" sz="2800" cap="all" dirty="0">
              <a:solidFill>
                <a:srgbClr val="F4EA28"/>
              </a:solidFill>
              <a:latin typeface="PF DinText Pro" panose="02000506020000090004" pitchFamily="2" charset="0"/>
              <a:cs typeface="STOMPER"/>
            </a:endParaRPr>
          </a:p>
        </p:txBody>
      </p:sp>
      <p:graphicFrame>
        <p:nvGraphicFramePr>
          <p:cNvPr id="6" name="Chart 5"/>
          <p:cNvGraphicFramePr/>
          <p:nvPr>
            <p:extLst/>
          </p:nvPr>
        </p:nvGraphicFramePr>
        <p:xfrm>
          <a:off x="4572000" y="2095500"/>
          <a:ext cx="4267200" cy="2717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p:nvPr>
            <p:extLst/>
          </p:nvPr>
        </p:nvGraphicFramePr>
        <p:xfrm>
          <a:off x="609600" y="2133600"/>
          <a:ext cx="4267200" cy="27178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76942" y="5334000"/>
            <a:ext cx="7805057" cy="646331"/>
          </a:xfrm>
          <a:prstGeom prst="rect">
            <a:avLst/>
          </a:prstGeom>
          <a:noFill/>
        </p:spPr>
        <p:txBody>
          <a:bodyPr wrap="square" rtlCol="0">
            <a:spAutoFit/>
          </a:bodyPr>
          <a:lstStyle/>
          <a:p>
            <a:pPr algn="ctr"/>
            <a:r>
              <a:rPr lang="en-US" dirty="0" smtClean="0">
                <a:solidFill>
                  <a:schemeClr val="bg1"/>
                </a:solidFill>
              </a:rPr>
              <a:t>“Doing chores was instrumental in predicting success in both relationships and their career.” – University of Minnesota, September 2015</a:t>
            </a:r>
            <a:endParaRPr lang="en-US" dirty="0">
              <a:solidFill>
                <a:schemeClr val="bg1"/>
              </a:solidFill>
            </a:endParaRPr>
          </a:p>
        </p:txBody>
      </p:sp>
      <p:sp>
        <p:nvSpPr>
          <p:cNvPr id="11" name="TextBox 5"/>
          <p:cNvSpPr txBox="1">
            <a:spLocks noChangeArrowheads="1"/>
          </p:cNvSpPr>
          <p:nvPr/>
        </p:nvSpPr>
        <p:spPr bwMode="auto">
          <a:xfrm>
            <a:off x="7239000" y="4813300"/>
            <a:ext cx="2057400" cy="307777"/>
          </a:xfrm>
          <a:prstGeom prst="rect">
            <a:avLst/>
          </a:prstGeom>
          <a:noFill/>
          <a:ln w="9525">
            <a:noFill/>
            <a:miter lim="800000"/>
            <a:headEnd/>
            <a:tailEnd/>
          </a:ln>
        </p:spPr>
        <p:txBody>
          <a:bodyPr wrap="square">
            <a:spAutoFit/>
          </a:bodyPr>
          <a:lstStyle/>
          <a:p>
            <a:r>
              <a:rPr lang="en-US" sz="1400" b="1" dirty="0" smtClean="0">
                <a:solidFill>
                  <a:schemeClr val="bg1"/>
                </a:solidFill>
                <a:latin typeface="PF DinText Pro" panose="02000506020000090004" pitchFamily="2" charset="0"/>
                <a:cs typeface="Arial" pitchFamily="34" charset="0"/>
              </a:rPr>
              <a:t>Braun Research, 2014</a:t>
            </a:r>
            <a:endParaRPr lang="en-US" sz="1400" b="1" dirty="0">
              <a:solidFill>
                <a:schemeClr val="bg1"/>
              </a:solidFill>
              <a:latin typeface="PF DinText Pro" panose="02000506020000090004" pitchFamily="2" charset="0"/>
              <a:cs typeface="Arial" pitchFamily="34" charset="0"/>
            </a:endParaRPr>
          </a:p>
        </p:txBody>
      </p:sp>
    </p:spTree>
    <p:extLst>
      <p:ext uri="{BB962C8B-B14F-4D97-AF65-F5344CB8AC3E}">
        <p14:creationId xmlns:p14="http://schemas.microsoft.com/office/powerpoint/2010/main" val="279904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9" grpId="0">
        <p:bldAsOne/>
      </p:bldGraphic>
      <p:bldP spid="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72712" y="2967335"/>
            <a:ext cx="4198586" cy="1446550"/>
          </a:xfrm>
          <a:prstGeom prst="rect">
            <a:avLst/>
          </a:prstGeom>
          <a:noFill/>
        </p:spPr>
        <p:txBody>
          <a:bodyPr wrap="none" lIns="91440" tIns="45720" rIns="91440" bIns="45720">
            <a:spAutoFit/>
          </a:bodyPr>
          <a:lstStyle/>
          <a:p>
            <a:pPr algn="ctr"/>
            <a:r>
              <a:rPr lang="en-US" sz="8800" b="1" cap="smal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School</a:t>
            </a:r>
            <a:endParaRPr lang="en-US" sz="8800" b="1" cap="small"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7" name="TextBox 6"/>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WHY IS THERE A WORK ETHIC GAP?</a:t>
            </a:r>
            <a:endParaRPr lang="en-US" sz="2800" cap="all" dirty="0">
              <a:solidFill>
                <a:srgbClr val="F4EA28"/>
              </a:solidFill>
              <a:latin typeface="PF DinText Pro" panose="02000506020000090004" pitchFamily="2" charset="0"/>
              <a:cs typeface="STOMPER"/>
            </a:endParaRPr>
          </a:p>
        </p:txBody>
      </p:sp>
      <p:pic>
        <p:nvPicPr>
          <p:cNvPr id="3074" name="Picture 2" descr="http://sparkaction.org/sites/sparkaction.org/files/image/fromthefield/x-schoolki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5" y="1758092"/>
            <a:ext cx="6324600" cy="386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58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400" y="4724400"/>
            <a:ext cx="2720617" cy="769441"/>
          </a:xfrm>
          <a:prstGeom prst="rect">
            <a:avLst/>
          </a:prstGeom>
        </p:spPr>
        <p:txBody>
          <a:bodyPr wrap="none">
            <a:spAutoFit/>
          </a:bodyPr>
          <a:lstStyle/>
          <a:p>
            <a:r>
              <a:rPr lang="en-US" sz="4400" b="1" dirty="0">
                <a:solidFill>
                  <a:schemeClr val="bg1"/>
                </a:solidFill>
                <a:latin typeface="PF DinText Pro" panose="02000506020000020004" pitchFamily="2" charset="0"/>
              </a:rPr>
              <a:t>Work Ethic </a:t>
            </a:r>
          </a:p>
        </p:txBody>
      </p:sp>
      <p:sp>
        <p:nvSpPr>
          <p:cNvPr id="4" name="Rectangle 3"/>
          <p:cNvSpPr/>
          <p:nvPr/>
        </p:nvSpPr>
        <p:spPr>
          <a:xfrm>
            <a:off x="1323617" y="2209800"/>
            <a:ext cx="1930337" cy="769441"/>
          </a:xfrm>
          <a:prstGeom prst="rect">
            <a:avLst/>
          </a:prstGeom>
        </p:spPr>
        <p:txBody>
          <a:bodyPr wrap="none">
            <a:spAutoFit/>
          </a:bodyPr>
          <a:lstStyle/>
          <a:p>
            <a:r>
              <a:rPr lang="en-US" sz="4400" b="1" dirty="0" smtClean="0">
                <a:solidFill>
                  <a:schemeClr val="bg1"/>
                </a:solidFill>
                <a:latin typeface="PF DinText Pro" panose="02000506020000020004" pitchFamily="2" charset="0"/>
              </a:rPr>
              <a:t>Attitude</a:t>
            </a:r>
            <a:endParaRPr lang="en-US" sz="4400" b="1" dirty="0">
              <a:solidFill>
                <a:schemeClr val="bg1"/>
              </a:solidFill>
              <a:latin typeface="PF DinText Pro" panose="02000506020000020004" pitchFamily="2" charset="0"/>
            </a:endParaRPr>
          </a:p>
        </p:txBody>
      </p:sp>
      <p:sp>
        <p:nvSpPr>
          <p:cNvPr id="5" name="Rectangle 4"/>
          <p:cNvSpPr/>
          <p:nvPr/>
        </p:nvSpPr>
        <p:spPr>
          <a:xfrm>
            <a:off x="5181600" y="4711700"/>
            <a:ext cx="3182281" cy="769441"/>
          </a:xfrm>
          <a:prstGeom prst="rect">
            <a:avLst/>
          </a:prstGeom>
        </p:spPr>
        <p:txBody>
          <a:bodyPr wrap="none">
            <a:spAutoFit/>
          </a:bodyPr>
          <a:lstStyle/>
          <a:p>
            <a:r>
              <a:rPr lang="en-US" sz="4400" b="1" dirty="0">
                <a:solidFill>
                  <a:schemeClr val="bg1"/>
                </a:solidFill>
                <a:latin typeface="PF DinText Pro" panose="02000506020000020004" pitchFamily="2" charset="0"/>
              </a:rPr>
              <a:t>Work </a:t>
            </a:r>
            <a:r>
              <a:rPr lang="en-US" sz="4400" b="1" dirty="0" smtClean="0">
                <a:solidFill>
                  <a:schemeClr val="bg1"/>
                </a:solidFill>
                <a:latin typeface="PF DinText Pro" panose="02000506020000020004" pitchFamily="2" charset="0"/>
              </a:rPr>
              <a:t>History </a:t>
            </a:r>
            <a:endParaRPr lang="en-US" sz="4400" b="1" dirty="0">
              <a:solidFill>
                <a:schemeClr val="bg1"/>
              </a:solidFill>
              <a:latin typeface="PF DinText Pro" panose="02000506020000020004" pitchFamily="2" charset="0"/>
            </a:endParaRPr>
          </a:p>
        </p:txBody>
      </p:sp>
      <p:sp>
        <p:nvSpPr>
          <p:cNvPr id="6" name="Rectangle 5"/>
          <p:cNvSpPr/>
          <p:nvPr/>
        </p:nvSpPr>
        <p:spPr>
          <a:xfrm>
            <a:off x="5181600" y="3352800"/>
            <a:ext cx="3735318" cy="769441"/>
          </a:xfrm>
          <a:prstGeom prst="rect">
            <a:avLst/>
          </a:prstGeom>
        </p:spPr>
        <p:txBody>
          <a:bodyPr wrap="none">
            <a:spAutoFit/>
          </a:bodyPr>
          <a:lstStyle/>
          <a:p>
            <a:r>
              <a:rPr lang="en-US" sz="4400" b="1" dirty="0" smtClean="0">
                <a:solidFill>
                  <a:schemeClr val="bg1"/>
                </a:solidFill>
                <a:latin typeface="PF DinText Pro" panose="02000506020000020004" pitchFamily="2" charset="0"/>
              </a:rPr>
              <a:t>Job Experience </a:t>
            </a:r>
            <a:endParaRPr lang="en-US" sz="4400" b="1" dirty="0">
              <a:solidFill>
                <a:schemeClr val="bg1"/>
              </a:solidFill>
              <a:latin typeface="PF DinText Pro" panose="02000506020000020004" pitchFamily="2" charset="0"/>
            </a:endParaRPr>
          </a:p>
        </p:txBody>
      </p:sp>
      <p:sp>
        <p:nvSpPr>
          <p:cNvPr id="7" name="Rectangle 6"/>
          <p:cNvSpPr/>
          <p:nvPr/>
        </p:nvSpPr>
        <p:spPr>
          <a:xfrm>
            <a:off x="1143000" y="3352800"/>
            <a:ext cx="3427541" cy="769441"/>
          </a:xfrm>
          <a:prstGeom prst="rect">
            <a:avLst/>
          </a:prstGeom>
        </p:spPr>
        <p:txBody>
          <a:bodyPr wrap="none">
            <a:spAutoFit/>
          </a:bodyPr>
          <a:lstStyle/>
          <a:p>
            <a:r>
              <a:rPr lang="en-US" sz="4400" b="1" dirty="0" smtClean="0">
                <a:solidFill>
                  <a:schemeClr val="bg1"/>
                </a:solidFill>
                <a:latin typeface="PF DinText Pro" panose="02000506020000020004" pitchFamily="2" charset="0"/>
              </a:rPr>
              <a:t>Specific Skills </a:t>
            </a:r>
            <a:endParaRPr lang="en-US" sz="4400" b="1" dirty="0">
              <a:solidFill>
                <a:schemeClr val="bg1"/>
              </a:solidFill>
              <a:latin typeface="PF DinText Pro" panose="02000506020000020004" pitchFamily="2" charset="0"/>
            </a:endParaRPr>
          </a:p>
        </p:txBody>
      </p:sp>
      <p:sp>
        <p:nvSpPr>
          <p:cNvPr id="8" name="Rectangle 7"/>
          <p:cNvSpPr/>
          <p:nvPr/>
        </p:nvSpPr>
        <p:spPr>
          <a:xfrm>
            <a:off x="5181600" y="2175420"/>
            <a:ext cx="2549096" cy="769441"/>
          </a:xfrm>
          <a:prstGeom prst="rect">
            <a:avLst/>
          </a:prstGeom>
        </p:spPr>
        <p:txBody>
          <a:bodyPr wrap="none">
            <a:spAutoFit/>
          </a:bodyPr>
          <a:lstStyle/>
          <a:p>
            <a:r>
              <a:rPr lang="en-US" sz="4400" b="1" dirty="0" smtClean="0">
                <a:solidFill>
                  <a:schemeClr val="bg1"/>
                </a:solidFill>
                <a:latin typeface="PF DinText Pro" panose="02000506020000020004" pitchFamily="2" charset="0"/>
              </a:rPr>
              <a:t>Education </a:t>
            </a:r>
            <a:endParaRPr lang="en-US" sz="4400" b="1" dirty="0">
              <a:solidFill>
                <a:schemeClr val="bg1"/>
              </a:solidFill>
              <a:latin typeface="PF DinText Pro" panose="02000506020000020004" pitchFamily="2" charset="0"/>
            </a:endParaRPr>
          </a:p>
        </p:txBody>
      </p:sp>
      <p:sp>
        <p:nvSpPr>
          <p:cNvPr id="9" name="TextBox 8"/>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What are employers looking for?</a:t>
            </a:r>
            <a:endParaRPr lang="en-US" sz="2800" cap="all" dirty="0">
              <a:solidFill>
                <a:srgbClr val="F4EA28"/>
              </a:solidFill>
              <a:latin typeface="PF DinText Pro" panose="02000506020000090004" pitchFamily="2" charset="0"/>
              <a:cs typeface="STOMPER"/>
            </a:endParaRPr>
          </a:p>
        </p:txBody>
      </p:sp>
      <p:sp>
        <p:nvSpPr>
          <p:cNvPr id="10" name="TextBox 5"/>
          <p:cNvSpPr txBox="1">
            <a:spLocks noChangeArrowheads="1"/>
          </p:cNvSpPr>
          <p:nvPr/>
        </p:nvSpPr>
        <p:spPr bwMode="auto">
          <a:xfrm>
            <a:off x="5257800" y="5819001"/>
            <a:ext cx="3810000" cy="307777"/>
          </a:xfrm>
          <a:prstGeom prst="rect">
            <a:avLst/>
          </a:prstGeom>
          <a:noFill/>
          <a:ln w="9525">
            <a:noFill/>
            <a:miter lim="800000"/>
            <a:headEnd/>
            <a:tailEnd/>
          </a:ln>
        </p:spPr>
        <p:txBody>
          <a:bodyPr wrap="square">
            <a:spAutoFit/>
          </a:bodyPr>
          <a:lstStyle/>
          <a:p>
            <a:r>
              <a:rPr lang="en-US" sz="1400" b="1" dirty="0" smtClean="0">
                <a:solidFill>
                  <a:schemeClr val="bg1"/>
                </a:solidFill>
                <a:latin typeface="PF DinText Pro" panose="02000506020000090004" pitchFamily="2" charset="0"/>
                <a:cs typeface="Arial" pitchFamily="34" charset="0"/>
              </a:rPr>
              <a:t>Express Employment Survey, August 2015</a:t>
            </a:r>
            <a:endParaRPr lang="en-US" sz="1400" b="1" dirty="0">
              <a:solidFill>
                <a:schemeClr val="bg1"/>
              </a:solidFill>
              <a:latin typeface="PF DinText Pro" panose="02000506020000090004" pitchFamily="2" charset="0"/>
              <a:cs typeface="Arial" pitchFamily="34" charset="0"/>
            </a:endParaRPr>
          </a:p>
        </p:txBody>
      </p:sp>
    </p:spTree>
    <p:extLst>
      <p:ext uri="{BB962C8B-B14F-4D97-AF65-F5344CB8AC3E}">
        <p14:creationId xmlns:p14="http://schemas.microsoft.com/office/powerpoint/2010/main" val="3490056170"/>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0" nodeType="clickEffect">
                                  <p:stCondLst>
                                    <p:cond delay="0"/>
                                  </p:stCondLst>
                                  <p:childTnLst>
                                    <p:animScale>
                                      <p:cBhvr>
                                        <p:cTn id="31"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WHY IS THERE A WORK ETHIC GAP?</a:t>
            </a:r>
            <a:endParaRPr lang="en-US" sz="2800" cap="all" dirty="0">
              <a:solidFill>
                <a:srgbClr val="F4EA28"/>
              </a:solidFill>
              <a:latin typeface="PF DinText Pro" panose="02000506020000090004" pitchFamily="2" charset="0"/>
              <a:cs typeface="STOMPER"/>
            </a:endParaRPr>
          </a:p>
        </p:txBody>
      </p:sp>
      <p:pic>
        <p:nvPicPr>
          <p:cNvPr id="1026" name="Picture 2" descr="http://www.cbpp.org/sites/default/files/thumbnails/image/10-16-14sfp-f1.png"/>
          <p:cNvPicPr>
            <a:picLocks noChangeAspect="1" noChangeArrowheads="1"/>
          </p:cNvPicPr>
          <p:nvPr/>
        </p:nvPicPr>
        <p:blipFill rotWithShape="1">
          <a:blip r:embed="rId2">
            <a:extLst>
              <a:ext uri="{28A0092B-C50C-407E-A947-70E740481C1C}">
                <a14:useLocalDpi xmlns:a14="http://schemas.microsoft.com/office/drawing/2010/main" val="0"/>
              </a:ext>
            </a:extLst>
          </a:blip>
          <a:srcRect t="4455" b="7418"/>
          <a:stretch/>
        </p:blipFill>
        <p:spPr bwMode="auto">
          <a:xfrm>
            <a:off x="3200401" y="1224394"/>
            <a:ext cx="2719738" cy="482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3568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WHY IS THERE A WORK ETHIC GAP?</a:t>
            </a:r>
            <a:endParaRPr lang="en-US" sz="2800" cap="all" dirty="0">
              <a:solidFill>
                <a:srgbClr val="F4EA28"/>
              </a:solidFill>
              <a:latin typeface="PF DinText Pro" panose="02000506020000090004" pitchFamily="2" charset="0"/>
              <a:cs typeface="STOMPER"/>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62200" y="1371600"/>
            <a:ext cx="4800600" cy="464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155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4115" y="2967335"/>
            <a:ext cx="6315781" cy="1446550"/>
          </a:xfrm>
          <a:prstGeom prst="rect">
            <a:avLst/>
          </a:prstGeom>
          <a:noFill/>
        </p:spPr>
        <p:txBody>
          <a:bodyPr wrap="none" lIns="91440" tIns="45720" rIns="91440" bIns="45720">
            <a:spAutoFit/>
          </a:bodyPr>
          <a:lstStyle/>
          <a:p>
            <a:pPr algn="ctr"/>
            <a:r>
              <a:rPr lang="en-US" sz="8800" b="1" cap="smal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Workplace</a:t>
            </a:r>
            <a:endParaRPr lang="en-US" sz="8800" b="1" cap="small"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7" name="TextBox 6"/>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WHY IS THERE A WORK ETHIC GAP?</a:t>
            </a:r>
            <a:endParaRPr lang="en-US" sz="2800" cap="all" dirty="0">
              <a:solidFill>
                <a:srgbClr val="F4EA28"/>
              </a:solidFill>
              <a:latin typeface="PF DinText Pro" panose="02000506020000090004" pitchFamily="2" charset="0"/>
              <a:cs typeface="STOMPER"/>
            </a:endParaRPr>
          </a:p>
        </p:txBody>
      </p:sp>
      <p:pic>
        <p:nvPicPr>
          <p:cNvPr id="5122" name="Picture 2" descr="http://www.yellowbrickroad.com/follow/wp-content/uploads/2011/03/fast-food-jo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11" y="1769969"/>
            <a:ext cx="3048000" cy="21304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snap.rs/images/www.snap.rs%20lifeguard%2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1934" y="1731919"/>
            <a:ext cx="3199166" cy="216850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ak5.picdn.net/shutterstock/videos/2342405/preview/stock-footage-smiling-call-centre-agent-working-with-his-colleagues-in-a-bright-roo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0498" y="3938477"/>
            <a:ext cx="3810000" cy="213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61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fade">
                                      <p:cBhvr>
                                        <p:cTn id="16" dur="500"/>
                                        <p:tgtEl>
                                          <p:spTgt spid="51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617306"/>
            <a:ext cx="7315200" cy="4478694"/>
          </a:xfrm>
          <a:prstGeom prst="rect">
            <a:avLst/>
          </a:prstGeom>
        </p:spPr>
      </p:pic>
      <p:sp>
        <p:nvSpPr>
          <p:cNvPr id="5" name="TextBox 4"/>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WHY IS THERE A WORK ETHIC GAP?</a:t>
            </a:r>
            <a:endParaRPr lang="en-US" sz="2800" cap="all" dirty="0">
              <a:solidFill>
                <a:srgbClr val="F4EA28"/>
              </a:solidFill>
              <a:latin typeface="PF DinText Pro" panose="02000506020000090004" pitchFamily="2" charset="0"/>
              <a:cs typeface="STOMPER"/>
            </a:endParaRPr>
          </a:p>
        </p:txBody>
      </p:sp>
    </p:spTree>
    <p:extLst>
      <p:ext uri="{BB962C8B-B14F-4D97-AF65-F5344CB8AC3E}">
        <p14:creationId xmlns:p14="http://schemas.microsoft.com/office/powerpoint/2010/main" val="129455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752600"/>
            <a:ext cx="6203950" cy="4339494"/>
          </a:xfrm>
          <a:prstGeom prst="rect">
            <a:avLst/>
          </a:prstGeom>
        </p:spPr>
      </p:pic>
      <p:sp>
        <p:nvSpPr>
          <p:cNvPr id="4" name="TextBox 3"/>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WHY IS THERE A WORK ETHIC GAP?</a:t>
            </a:r>
            <a:endParaRPr lang="en-US" sz="2800" cap="all" dirty="0">
              <a:solidFill>
                <a:srgbClr val="F4EA28"/>
              </a:solidFill>
              <a:latin typeface="PF DinText Pro" panose="02000506020000090004" pitchFamily="2" charset="0"/>
              <a:cs typeface="STOMPER"/>
            </a:endParaRPr>
          </a:p>
        </p:txBody>
      </p:sp>
    </p:spTree>
    <p:extLst>
      <p:ext uri="{BB962C8B-B14F-4D97-AF65-F5344CB8AC3E}">
        <p14:creationId xmlns:p14="http://schemas.microsoft.com/office/powerpoint/2010/main" val="565912521"/>
      </p:ext>
    </p:extLst>
  </p:cSld>
  <p:clrMapOvr>
    <a:masterClrMapping/>
  </p:clrMapOvr>
  <p:transition spd="med" advClick="0" advTm="5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WHY IS THERE A WORK ETHIC GAP?</a:t>
            </a:r>
            <a:endParaRPr lang="en-US" sz="2800" cap="all" dirty="0">
              <a:solidFill>
                <a:srgbClr val="F4EA28"/>
              </a:solidFill>
              <a:latin typeface="PF DinText Pro" panose="02000506020000090004" pitchFamily="2" charset="0"/>
              <a:cs typeface="STOMPER"/>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524000"/>
            <a:ext cx="6703876" cy="4329113"/>
          </a:xfrm>
          <a:prstGeom prst="rect">
            <a:avLst/>
          </a:prstGeom>
        </p:spPr>
      </p:pic>
    </p:spTree>
    <p:extLst>
      <p:ext uri="{BB962C8B-B14F-4D97-AF65-F5344CB8AC3E}">
        <p14:creationId xmlns:p14="http://schemas.microsoft.com/office/powerpoint/2010/main" val="175549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WHY IS THERE A WORK ETHIC GAP?</a:t>
            </a:r>
            <a:endParaRPr lang="en-US" sz="2800" cap="all" dirty="0">
              <a:solidFill>
                <a:srgbClr val="F4EA28"/>
              </a:solidFill>
              <a:latin typeface="PF DinText Pro" panose="02000506020000090004" pitchFamily="2" charset="0"/>
              <a:cs typeface="STOMPER"/>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384735"/>
            <a:ext cx="6858000" cy="4642648"/>
          </a:xfrm>
          <a:prstGeom prst="rect">
            <a:avLst/>
          </a:prstGeom>
        </p:spPr>
      </p:pic>
    </p:spTree>
    <p:extLst>
      <p:ext uri="{BB962C8B-B14F-4D97-AF65-F5344CB8AC3E}">
        <p14:creationId xmlns:p14="http://schemas.microsoft.com/office/powerpoint/2010/main" val="225959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75462" y="2967335"/>
            <a:ext cx="6393097" cy="1446550"/>
          </a:xfrm>
          <a:prstGeom prst="rect">
            <a:avLst/>
          </a:prstGeom>
          <a:noFill/>
        </p:spPr>
        <p:txBody>
          <a:bodyPr wrap="none" lIns="91440" tIns="45720" rIns="91440" bIns="45720">
            <a:spAutoFit/>
          </a:bodyPr>
          <a:lstStyle/>
          <a:p>
            <a:pPr algn="ctr"/>
            <a:r>
              <a:rPr lang="en-US" sz="8800" b="1" cap="small"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Mass Media</a:t>
            </a:r>
            <a:endParaRPr lang="en-US" sz="8800" b="1" cap="small"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8" name="TextBox 7"/>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WHY IS THERE A WORK ETHIC GAP?</a:t>
            </a:r>
            <a:endParaRPr lang="en-US" sz="2800" cap="all" dirty="0">
              <a:solidFill>
                <a:srgbClr val="F4EA28"/>
              </a:solidFill>
              <a:latin typeface="PF DinText Pro" panose="02000506020000090004" pitchFamily="2" charset="0"/>
              <a:cs typeface="STOMPER"/>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001805"/>
            <a:ext cx="6032500" cy="3377610"/>
          </a:xfrm>
          <a:prstGeom prst="rect">
            <a:avLst/>
          </a:prstGeom>
        </p:spPr>
      </p:pic>
    </p:spTree>
    <p:extLst>
      <p:ext uri="{BB962C8B-B14F-4D97-AF65-F5344CB8AC3E}">
        <p14:creationId xmlns:p14="http://schemas.microsoft.com/office/powerpoint/2010/main" val="199122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2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2260600"/>
            <a:ext cx="2794000" cy="2794000"/>
          </a:xfrm>
          <a:prstGeom prst="rect">
            <a:avLst/>
          </a:prstGeom>
        </p:spPr>
      </p:pic>
      <p:pic>
        <p:nvPicPr>
          <p:cNvPr id="5" name="Picture 4"/>
          <p:cNvPicPr>
            <a:picLocks noChangeAspect="1"/>
          </p:cNvPicPr>
          <p:nvPr/>
        </p:nvPicPr>
        <p:blipFill>
          <a:blip r:embed="rId3"/>
          <a:stretch>
            <a:fillRect/>
          </a:stretch>
        </p:blipFill>
        <p:spPr>
          <a:xfrm>
            <a:off x="2269799" y="1295400"/>
            <a:ext cx="4299602" cy="27051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528082"/>
            <a:ext cx="7034617" cy="3962400"/>
          </a:xfrm>
          <a:prstGeom prst="rect">
            <a:avLst/>
          </a:prstGeom>
        </p:spPr>
      </p:pic>
      <p:sp>
        <p:nvSpPr>
          <p:cNvPr id="10" name="TextBox 9"/>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WHY IS THERE A WORK ETHIC GAP?</a:t>
            </a:r>
            <a:endParaRPr lang="en-US" sz="2800" cap="all" dirty="0">
              <a:solidFill>
                <a:srgbClr val="F4EA28"/>
              </a:solidFill>
              <a:latin typeface="PF DinText Pro" panose="02000506020000090004" pitchFamily="2" charset="0"/>
              <a:cs typeface="STOMPER"/>
            </a:endParaRPr>
          </a:p>
        </p:txBody>
      </p:sp>
      <p:pic>
        <p:nvPicPr>
          <p:cNvPr id="2" name="Picture 1"/>
          <p:cNvPicPr>
            <a:picLocks noChangeAspect="1"/>
          </p:cNvPicPr>
          <p:nvPr/>
        </p:nvPicPr>
        <p:blipFill>
          <a:blip r:embed="rId5"/>
          <a:stretch>
            <a:fillRect/>
          </a:stretch>
        </p:blipFill>
        <p:spPr>
          <a:xfrm>
            <a:off x="4419600" y="2680607"/>
            <a:ext cx="4562475" cy="2809875"/>
          </a:xfrm>
          <a:prstGeom prst="rect">
            <a:avLst/>
          </a:prstGeom>
        </p:spPr>
      </p:pic>
    </p:spTree>
    <p:extLst>
      <p:ext uri="{BB962C8B-B14F-4D97-AF65-F5344CB8AC3E}">
        <p14:creationId xmlns:p14="http://schemas.microsoft.com/office/powerpoint/2010/main" val="1884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3000"/>
                                        <p:tgtEl>
                                          <p:spTgt spid="4"/>
                                        </p:tgtEl>
                                      </p:cBhvr>
                                    </p:animEffect>
                                    <p:set>
                                      <p:cBhvr>
                                        <p:cTn id="12" dur="1" fill="hold">
                                          <p:stCondLst>
                                            <p:cond delay="29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3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nodeType="clickEffect">
                                  <p:stCondLst>
                                    <p:cond delay="0"/>
                                  </p:stCondLst>
                                  <p:childTnLst>
                                    <p:animEffect transition="out" filter="dissolve">
                                      <p:cBhvr>
                                        <p:cTn id="27" dur="3000"/>
                                        <p:tgtEl>
                                          <p:spTgt spid="5"/>
                                        </p:tgtEl>
                                      </p:cBhvr>
                                    </p:animEffect>
                                    <p:set>
                                      <p:cBhvr>
                                        <p:cTn id="28" dur="1" fill="hold">
                                          <p:stCondLst>
                                            <p:cond delay="2999"/>
                                          </p:stCondLst>
                                        </p:cTn>
                                        <p:tgtEl>
                                          <p:spTgt spid="5"/>
                                        </p:tgtEl>
                                        <p:attrNameLst>
                                          <p:attrName>style.visibility</p:attrName>
                                        </p:attrNameLst>
                                      </p:cBhvr>
                                      <p:to>
                                        <p:strVal val="hidden"/>
                                      </p:to>
                                    </p:set>
                                  </p:childTnLst>
                                </p:cTn>
                              </p:par>
                              <p:par>
                                <p:cTn id="29" presetID="53" presetClass="entr" presetSubtype="16"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752600"/>
            <a:ext cx="8178800" cy="3785652"/>
          </a:xfrm>
          <a:prstGeom prst="rect">
            <a:avLst/>
          </a:prstGeom>
          <a:noFill/>
        </p:spPr>
        <p:txBody>
          <a:bodyPr wrap="square">
            <a:spAutoFit/>
          </a:bodyPr>
          <a:lstStyle/>
          <a:p>
            <a:pPr algn="ctr" fontAlgn="auto">
              <a:spcBef>
                <a:spcPts val="0"/>
              </a:spcBef>
              <a:spcAft>
                <a:spcPts val="0"/>
              </a:spcAft>
              <a:defRPr/>
            </a:pPr>
            <a:r>
              <a:rPr lang="en-US" sz="8000" b="1" dirty="0" smtClean="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rPr>
              <a:t>THE IMPACT OF THE WORK ETHIC GAP</a:t>
            </a:r>
            <a:endParaRPr lang="en-US" sz="8000" b="1" dirty="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endParaRPr>
          </a:p>
        </p:txBody>
      </p:sp>
    </p:spTree>
    <p:extLst>
      <p:ext uri="{BB962C8B-B14F-4D97-AF65-F5344CB8AC3E}">
        <p14:creationId xmlns:p14="http://schemas.microsoft.com/office/powerpoint/2010/main" val="308327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1230573"/>
            <a:ext cx="6019800" cy="4941627"/>
          </a:xfrm>
        </p:spPr>
      </p:pic>
      <p:sp>
        <p:nvSpPr>
          <p:cNvPr id="7" name="Title 6"/>
          <p:cNvSpPr txBox="1">
            <a:spLocks noGrp="1"/>
          </p:cNvSpPr>
          <p:nvPr>
            <p:ph type="title"/>
          </p:nvPr>
        </p:nvSpPr>
        <p:spPr>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SIGNS OF DECLINE</a:t>
            </a:r>
            <a:endParaRPr lang="en-US" sz="2800" cap="all" dirty="0">
              <a:solidFill>
                <a:srgbClr val="F4EA28"/>
              </a:solidFill>
              <a:latin typeface="PF DinText Pro" panose="02000506020000090004" pitchFamily="2" charset="0"/>
              <a:cs typeface="STOMPER"/>
            </a:endParaRPr>
          </a:p>
        </p:txBody>
      </p:sp>
    </p:spTree>
    <p:extLst>
      <p:ext uri="{BB962C8B-B14F-4D97-AF65-F5344CB8AC3E}">
        <p14:creationId xmlns:p14="http://schemas.microsoft.com/office/powerpoint/2010/main" val="102341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161494680"/>
              </p:ext>
            </p:extLst>
          </p:nvPr>
        </p:nvGraphicFramePr>
        <p:xfrm>
          <a:off x="457200" y="1828800"/>
          <a:ext cx="8305800" cy="38862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4953000" y="2667000"/>
            <a:ext cx="3657600" cy="2246769"/>
          </a:xfrm>
          <a:prstGeom prst="rect">
            <a:avLst/>
          </a:prstGeom>
          <a:noFill/>
        </p:spPr>
        <p:txBody>
          <a:bodyPr wrap="square" rtlCol="0">
            <a:spAutoFit/>
          </a:bodyPr>
          <a:lstStyle/>
          <a:p>
            <a:pPr algn="ctr"/>
            <a:r>
              <a:rPr lang="en-US" sz="2800" dirty="0" smtClean="0">
                <a:solidFill>
                  <a:schemeClr val="bg1"/>
                </a:solidFill>
                <a:latin typeface="PF DinText Pro" panose="02000506020000090004" pitchFamily="2" charset="0"/>
              </a:rPr>
              <a:t>“How important is being able to demonstrate soft skills, such as work ethic, in the job interview process?”</a:t>
            </a:r>
            <a:endParaRPr lang="en-US" sz="2800" dirty="0">
              <a:solidFill>
                <a:schemeClr val="bg1"/>
              </a:solidFill>
              <a:latin typeface="PF DinText Pro" panose="02000506020000090004" pitchFamily="2" charset="0"/>
            </a:endParaRPr>
          </a:p>
        </p:txBody>
      </p:sp>
      <p:sp>
        <p:nvSpPr>
          <p:cNvPr id="8" name="TextBox 5"/>
          <p:cNvSpPr txBox="1">
            <a:spLocks noChangeArrowheads="1"/>
          </p:cNvSpPr>
          <p:nvPr/>
        </p:nvSpPr>
        <p:spPr bwMode="auto">
          <a:xfrm>
            <a:off x="6019800" y="5819001"/>
            <a:ext cx="2743200" cy="307777"/>
          </a:xfrm>
          <a:prstGeom prst="rect">
            <a:avLst/>
          </a:prstGeom>
          <a:noFill/>
          <a:ln w="9525">
            <a:noFill/>
            <a:miter lim="800000"/>
            <a:headEnd/>
            <a:tailEnd/>
          </a:ln>
        </p:spPr>
        <p:txBody>
          <a:bodyPr>
            <a:spAutoFit/>
          </a:bodyPr>
          <a:lstStyle/>
          <a:p>
            <a:r>
              <a:rPr lang="en-US" sz="1400" b="1" dirty="0" smtClean="0">
                <a:solidFill>
                  <a:schemeClr val="bg1"/>
                </a:solidFill>
                <a:latin typeface="PF DinText Pro" panose="02000506020000090004" pitchFamily="2" charset="0"/>
                <a:cs typeface="Arial" pitchFamily="34" charset="0"/>
              </a:rPr>
              <a:t>Wakefield Research, July 2013</a:t>
            </a:r>
            <a:endParaRPr lang="en-US" sz="1400" b="1" dirty="0">
              <a:solidFill>
                <a:schemeClr val="bg1"/>
              </a:solidFill>
              <a:latin typeface="PF DinText Pro" panose="02000506020000090004" pitchFamily="2" charset="0"/>
              <a:cs typeface="Arial" pitchFamily="34" charset="0"/>
            </a:endParaRPr>
          </a:p>
        </p:txBody>
      </p:sp>
      <p:sp>
        <p:nvSpPr>
          <p:cNvPr id="9" name="TextBox 8"/>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Interview ineffectiveness</a:t>
            </a:r>
            <a:endParaRPr lang="en-US" sz="2800" cap="all" dirty="0">
              <a:solidFill>
                <a:srgbClr val="F4EA28"/>
              </a:solidFill>
              <a:latin typeface="PF DinText Pro" panose="02000506020000090004" pitchFamily="2" charset="0"/>
              <a:cs typeface="STOMPER"/>
            </a:endParaRPr>
          </a:p>
        </p:txBody>
      </p:sp>
    </p:spTree>
    <p:extLst>
      <p:ext uri="{BB962C8B-B14F-4D97-AF65-F5344CB8AC3E}">
        <p14:creationId xmlns:p14="http://schemas.microsoft.com/office/powerpoint/2010/main" val="1747224225"/>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wipe(down)">
                                      <p:cBhvr>
                                        <p:cTn id="12" dur="500"/>
                                        <p:tgtEl>
                                          <p:spTgt spid="5">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wipe(down)">
                                      <p:cBhvr>
                                        <p:cTn id="17" dur="500"/>
                                        <p:tgtEl>
                                          <p:spTgt spid="5">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wipe(down)">
                                      <p:cBhvr>
                                        <p:cTn id="22" dur="500"/>
                                        <p:tgtEl>
                                          <p:spTgt spid="5">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animBg="0"/>
        </p:bldSub>
      </p:bldGraphic>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828800"/>
            <a:ext cx="8229600" cy="4525963"/>
          </a:xfrm>
        </p:spPr>
        <p:txBody>
          <a:bodyPr/>
          <a:lstStyle/>
          <a:p>
            <a:r>
              <a:rPr lang="en-US" dirty="0" smtClean="0"/>
              <a:t>88 </a:t>
            </a:r>
            <a:r>
              <a:rPr lang="en-US" dirty="0"/>
              <a:t>percent of managers said new hires needed a strong work ethic to </a:t>
            </a:r>
            <a:r>
              <a:rPr lang="en-US" dirty="0" smtClean="0"/>
              <a:t>succeed</a:t>
            </a:r>
          </a:p>
          <a:p>
            <a:pPr lvl="1"/>
            <a:r>
              <a:rPr lang="en-US" dirty="0"/>
              <a:t>O</a:t>
            </a:r>
            <a:r>
              <a:rPr lang="en-US" dirty="0" smtClean="0"/>
              <a:t>nly </a:t>
            </a:r>
            <a:r>
              <a:rPr lang="en-US" dirty="0"/>
              <a:t>15 percent said their new hires possessed </a:t>
            </a:r>
            <a:r>
              <a:rPr lang="en-US" dirty="0" smtClean="0"/>
              <a:t>that trait</a:t>
            </a:r>
            <a:endParaRPr lang="en-US" dirty="0"/>
          </a:p>
          <a:p>
            <a:r>
              <a:rPr lang="en-US" sz="2800" dirty="0"/>
              <a:t>“Most companies are hiring talent based on soft skills like attitude and hard work, with the hope that they can train them to be up to par on things like tech skills and industry </a:t>
            </a:r>
            <a:r>
              <a:rPr lang="en-US" sz="2800" dirty="0" smtClean="0"/>
              <a:t>knowledge</a:t>
            </a:r>
            <a:r>
              <a:rPr lang="en-US" sz="2800" dirty="0"/>
              <a:t>.</a:t>
            </a:r>
            <a:r>
              <a:rPr lang="en-US" sz="2800" dirty="0" smtClean="0"/>
              <a:t>”</a:t>
            </a:r>
            <a:endParaRPr lang="en-US" sz="2800" dirty="0"/>
          </a:p>
        </p:txBody>
      </p:sp>
      <p:sp>
        <p:nvSpPr>
          <p:cNvPr id="3" name="TextBox 2"/>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Job selection and performance</a:t>
            </a:r>
            <a:endParaRPr lang="en-US" sz="2800" cap="all" dirty="0">
              <a:solidFill>
                <a:srgbClr val="F4EA28"/>
              </a:solidFill>
              <a:latin typeface="PF DinText Pro" panose="02000506020000090004" pitchFamily="2" charset="0"/>
              <a:cs typeface="STOMPER"/>
            </a:endParaRPr>
          </a:p>
        </p:txBody>
      </p:sp>
      <p:sp>
        <p:nvSpPr>
          <p:cNvPr id="4" name="TextBox 5"/>
          <p:cNvSpPr txBox="1">
            <a:spLocks noChangeArrowheads="1"/>
          </p:cNvSpPr>
          <p:nvPr/>
        </p:nvSpPr>
        <p:spPr bwMode="auto">
          <a:xfrm>
            <a:off x="5257800" y="5819001"/>
            <a:ext cx="3810000" cy="307777"/>
          </a:xfrm>
          <a:prstGeom prst="rect">
            <a:avLst/>
          </a:prstGeom>
          <a:noFill/>
          <a:ln w="9525">
            <a:noFill/>
            <a:miter lim="800000"/>
            <a:headEnd/>
            <a:tailEnd/>
          </a:ln>
        </p:spPr>
        <p:txBody>
          <a:bodyPr wrap="square">
            <a:spAutoFit/>
          </a:bodyPr>
          <a:lstStyle/>
          <a:p>
            <a:r>
              <a:rPr lang="en-US" sz="1400" b="1" dirty="0" err="1" smtClean="0">
                <a:solidFill>
                  <a:schemeClr val="bg1"/>
                </a:solidFill>
                <a:latin typeface="PF DinText Pro" panose="02000506020000090004" pitchFamily="2" charset="0"/>
                <a:cs typeface="Arial" pitchFamily="34" charset="0"/>
              </a:rPr>
              <a:t>Instructure</a:t>
            </a:r>
            <a:r>
              <a:rPr lang="en-US" sz="1400" b="1" dirty="0" smtClean="0">
                <a:solidFill>
                  <a:schemeClr val="bg1"/>
                </a:solidFill>
                <a:latin typeface="PF DinText Pro" panose="02000506020000090004" pitchFamily="2" charset="0"/>
                <a:cs typeface="Arial" pitchFamily="34" charset="0"/>
              </a:rPr>
              <a:t> Employer Survey, March 19, 2015</a:t>
            </a:r>
            <a:endParaRPr lang="en-US" sz="1400" b="1" dirty="0">
              <a:solidFill>
                <a:schemeClr val="bg1"/>
              </a:solidFill>
              <a:latin typeface="PF DinText Pro" panose="02000506020000090004" pitchFamily="2" charset="0"/>
              <a:cs typeface="Arial" pitchFamily="34" charset="0"/>
            </a:endParaRPr>
          </a:p>
        </p:txBody>
      </p:sp>
    </p:spTree>
    <p:extLst>
      <p:ext uri="{BB962C8B-B14F-4D97-AF65-F5344CB8AC3E}">
        <p14:creationId xmlns:p14="http://schemas.microsoft.com/office/powerpoint/2010/main" val="2840342670"/>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a:spLocks noGrp="1"/>
          </p:cNvSpPr>
          <p:nvPr>
            <p:ph idx="1"/>
          </p:nvPr>
        </p:nvSpPr>
        <p:spPr>
          <a:xfrm>
            <a:off x="914400" y="1524000"/>
            <a:ext cx="8229600" cy="4876800"/>
          </a:xfrm>
        </p:spPr>
        <p:txBody>
          <a:bodyPr/>
          <a:lstStyle/>
          <a:p>
            <a:pPr marL="0" indent="0">
              <a:buNone/>
            </a:pPr>
            <a:r>
              <a:rPr lang="en-US" sz="2400" dirty="0" smtClean="0"/>
              <a:t>1</a:t>
            </a:r>
            <a:r>
              <a:rPr lang="en-US" sz="2400" dirty="0"/>
              <a:t>. Dishonesty or lack of integrity on the job</a:t>
            </a:r>
          </a:p>
          <a:p>
            <a:pPr marL="0" indent="0">
              <a:buNone/>
            </a:pPr>
            <a:r>
              <a:rPr lang="en-US" sz="2400" dirty="0"/>
              <a:t>2</a:t>
            </a:r>
            <a:r>
              <a:rPr lang="en-US" sz="2400" dirty="0" smtClean="0"/>
              <a:t>. Lying </a:t>
            </a:r>
            <a:r>
              <a:rPr lang="en-US" sz="2400" dirty="0"/>
              <a:t>on a resume</a:t>
            </a:r>
          </a:p>
          <a:p>
            <a:pPr marL="0" indent="0">
              <a:buNone/>
            </a:pPr>
            <a:r>
              <a:rPr lang="en-US" sz="2400" dirty="0"/>
              <a:t>3</a:t>
            </a:r>
            <a:r>
              <a:rPr lang="en-US" sz="2400" dirty="0" smtClean="0"/>
              <a:t>. Refusing </a:t>
            </a:r>
            <a:r>
              <a:rPr lang="en-US" sz="2400" dirty="0"/>
              <a:t>to follow directions</a:t>
            </a:r>
          </a:p>
          <a:p>
            <a:pPr marL="0" indent="0">
              <a:buNone/>
            </a:pPr>
            <a:r>
              <a:rPr lang="en-US" sz="2400" dirty="0"/>
              <a:t>4</a:t>
            </a:r>
            <a:r>
              <a:rPr lang="en-US" sz="2400" dirty="0" smtClean="0"/>
              <a:t>. Conducting </a:t>
            </a:r>
            <a:r>
              <a:rPr lang="en-US" sz="2400" dirty="0"/>
              <a:t>personal business at work</a:t>
            </a:r>
          </a:p>
          <a:p>
            <a:pPr marL="0" indent="0">
              <a:buNone/>
            </a:pPr>
            <a:r>
              <a:rPr lang="en-US" sz="2400" dirty="0"/>
              <a:t>5</a:t>
            </a:r>
            <a:r>
              <a:rPr lang="en-US" sz="2400" dirty="0" smtClean="0"/>
              <a:t>. Inconsistency </a:t>
            </a:r>
            <a:r>
              <a:rPr lang="en-US" sz="2400" dirty="0"/>
              <a:t>– unreliable work and behaviors</a:t>
            </a:r>
          </a:p>
          <a:p>
            <a:pPr marL="0" indent="0">
              <a:buNone/>
            </a:pPr>
            <a:r>
              <a:rPr lang="en-US" sz="2400" dirty="0"/>
              <a:t>6</a:t>
            </a:r>
            <a:r>
              <a:rPr lang="en-US" sz="2400" dirty="0" smtClean="0"/>
              <a:t>. Inability </a:t>
            </a:r>
            <a:r>
              <a:rPr lang="en-US" sz="2400" dirty="0"/>
              <a:t>to get along with others</a:t>
            </a:r>
          </a:p>
          <a:p>
            <a:pPr marL="0" indent="0">
              <a:buNone/>
            </a:pPr>
            <a:r>
              <a:rPr lang="en-US" sz="2400" dirty="0"/>
              <a:t>7</a:t>
            </a:r>
            <a:r>
              <a:rPr lang="en-US" sz="2400" dirty="0" smtClean="0"/>
              <a:t>. Inability </a:t>
            </a:r>
            <a:r>
              <a:rPr lang="en-US" sz="2400" dirty="0"/>
              <a:t>to actually do assigned job tasks</a:t>
            </a:r>
          </a:p>
          <a:p>
            <a:pPr marL="0" indent="0">
              <a:buNone/>
            </a:pPr>
            <a:r>
              <a:rPr lang="en-US" sz="2400" dirty="0"/>
              <a:t>8</a:t>
            </a:r>
            <a:r>
              <a:rPr lang="en-US" sz="2400" dirty="0" smtClean="0"/>
              <a:t>. Performing </a:t>
            </a:r>
            <a:r>
              <a:rPr lang="en-US" sz="2400" dirty="0"/>
              <a:t>tasks slowly, with multiple errors</a:t>
            </a:r>
          </a:p>
          <a:p>
            <a:pPr marL="0" indent="0">
              <a:buNone/>
            </a:pPr>
            <a:r>
              <a:rPr lang="en-US" sz="2400" dirty="0"/>
              <a:t>9</a:t>
            </a:r>
            <a:r>
              <a:rPr lang="en-US" sz="2400" dirty="0" smtClean="0"/>
              <a:t>. High </a:t>
            </a:r>
            <a:r>
              <a:rPr lang="en-US" sz="2400" dirty="0"/>
              <a:t>absenteeism rate</a:t>
            </a:r>
          </a:p>
          <a:p>
            <a:pPr marL="0" indent="0">
              <a:buNone/>
            </a:pPr>
            <a:r>
              <a:rPr lang="en-US" sz="2400" dirty="0"/>
              <a:t>10</a:t>
            </a:r>
            <a:r>
              <a:rPr lang="en-US" sz="2400" dirty="0" smtClean="0"/>
              <a:t>. Drug </a:t>
            </a:r>
            <a:r>
              <a:rPr lang="en-US" sz="2400" dirty="0"/>
              <a:t>and/or alcohol abuse</a:t>
            </a:r>
          </a:p>
        </p:txBody>
      </p:sp>
      <p:sp>
        <p:nvSpPr>
          <p:cNvPr id="4" name="Round Same Side Corner Rectangle 3"/>
          <p:cNvSpPr/>
          <p:nvPr/>
        </p:nvSpPr>
        <p:spPr>
          <a:xfrm>
            <a:off x="685800" y="4190999"/>
            <a:ext cx="6400800" cy="914400"/>
          </a:xfrm>
          <a:prstGeom prst="round2SameRect">
            <a:avLst>
              <a:gd name="adj1" fmla="val 50000"/>
              <a:gd name="adj2" fmla="val 50000"/>
            </a:avLst>
          </a:prstGeom>
          <a:gradFill flip="none" rotWithShape="1">
            <a:gsLst>
              <a:gs pos="0">
                <a:schemeClr val="accent1">
                  <a:tint val="100000"/>
                  <a:shade val="100000"/>
                  <a:satMod val="130000"/>
                  <a:alpha val="15000"/>
                </a:schemeClr>
              </a:gs>
              <a:gs pos="100000">
                <a:schemeClr val="accent1">
                  <a:tint val="50000"/>
                  <a:shade val="100000"/>
                  <a:satMod val="350000"/>
                  <a:alpha val="15000"/>
                </a:schemeClr>
              </a:gs>
            </a:gsLst>
            <a:lin ang="16200000" scaled="0"/>
            <a:tileRect/>
          </a:gradFill>
          <a:effectLst>
            <a:glow rad="228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TERMINATION</a:t>
            </a:r>
            <a:endParaRPr lang="en-US" sz="2800" cap="all" dirty="0">
              <a:solidFill>
                <a:srgbClr val="F4EA28"/>
              </a:solidFill>
              <a:latin typeface="PF DinText Pro" panose="02000506020000090004" pitchFamily="2" charset="0"/>
              <a:cs typeface="STOMPER"/>
            </a:endParaRPr>
          </a:p>
        </p:txBody>
      </p:sp>
    </p:spTree>
    <p:extLst>
      <p:ext uri="{BB962C8B-B14F-4D97-AF65-F5344CB8AC3E}">
        <p14:creationId xmlns:p14="http://schemas.microsoft.com/office/powerpoint/2010/main" val="85299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26295" y="1676400"/>
          <a:ext cx="4724400" cy="45259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extLst/>
          </p:nvPr>
        </p:nvGraphicFramePr>
        <p:xfrm>
          <a:off x="4437959" y="1676400"/>
          <a:ext cx="4876800" cy="452596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4724600" y="5882681"/>
            <a:ext cx="4419600" cy="307777"/>
          </a:xfrm>
          <a:prstGeom prst="rect">
            <a:avLst/>
          </a:prstGeom>
          <a:noFill/>
        </p:spPr>
        <p:txBody>
          <a:bodyPr wrap="square" rtlCol="0">
            <a:spAutoFit/>
          </a:bodyPr>
          <a:lstStyle/>
          <a:p>
            <a:pPr algn="r"/>
            <a:r>
              <a:rPr lang="en-US" sz="1400" i="1" dirty="0" smtClean="0">
                <a:solidFill>
                  <a:schemeClr val="bg1"/>
                </a:solidFill>
              </a:rPr>
              <a:t>Forbes Magazine, </a:t>
            </a:r>
            <a:r>
              <a:rPr lang="en-US" sz="1400" dirty="0" smtClean="0">
                <a:solidFill>
                  <a:schemeClr val="bg1"/>
                </a:solidFill>
              </a:rPr>
              <a:t>January, 2012</a:t>
            </a:r>
            <a:endParaRPr lang="en-US" sz="1400" dirty="0">
              <a:solidFill>
                <a:schemeClr val="bg1"/>
              </a:solidFill>
            </a:endParaRPr>
          </a:p>
        </p:txBody>
      </p:sp>
      <p:sp>
        <p:nvSpPr>
          <p:cNvPr id="10" name="TextBox 9"/>
          <p:cNvSpPr txBox="1"/>
          <p:nvPr/>
        </p:nvSpPr>
        <p:spPr>
          <a:xfrm>
            <a:off x="2286000" y="533400"/>
            <a:ext cx="6934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IMPACT ACROSS INDUSTRY AND EXPERIENCE </a:t>
            </a:r>
            <a:endParaRPr lang="en-US" sz="2800" cap="all" dirty="0">
              <a:solidFill>
                <a:srgbClr val="F4EA28"/>
              </a:solidFill>
              <a:latin typeface="PF DinText Pro" panose="02000506020000090004" pitchFamily="2" charset="0"/>
              <a:cs typeface="STOMPER"/>
            </a:endParaRPr>
          </a:p>
        </p:txBody>
      </p:sp>
    </p:spTree>
    <p:extLst>
      <p:ext uri="{BB962C8B-B14F-4D97-AF65-F5344CB8AC3E}">
        <p14:creationId xmlns:p14="http://schemas.microsoft.com/office/powerpoint/2010/main" val="108745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left)">
                                      <p:cBhvr>
                                        <p:cTn id="12" dur="500"/>
                                        <p:tgtEl>
                                          <p:spTgt spid="8">
                                            <p:graphicEl>
                                              <a:chart seriesIdx="-3" categoryIdx="-3" bldStep="gridLegen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graphicEl>
                                              <a:chart seriesIdx="-4" categoryIdx="0" bldStep="category"/>
                                            </p:graphicEl>
                                          </p:spTgt>
                                        </p:tgtEl>
                                        <p:attrNameLst>
                                          <p:attrName>style.visibility</p:attrName>
                                        </p:attrNameLst>
                                      </p:cBhvr>
                                      <p:to>
                                        <p:strVal val="visible"/>
                                      </p:to>
                                    </p:set>
                                    <p:animEffect transition="in" filter="wipe(left)">
                                      <p:cBhvr>
                                        <p:cTn id="17" dur="500"/>
                                        <p:tgtEl>
                                          <p:spTgt spid="8">
                                            <p:graphicEl>
                                              <a:chart seriesIdx="-4" categoryIdx="0"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graphicEl>
                                              <a:chart seriesIdx="-4" categoryIdx="1" bldStep="category"/>
                                            </p:graphicEl>
                                          </p:spTgt>
                                        </p:tgtEl>
                                        <p:attrNameLst>
                                          <p:attrName>style.visibility</p:attrName>
                                        </p:attrNameLst>
                                      </p:cBhvr>
                                      <p:to>
                                        <p:strVal val="visible"/>
                                      </p:to>
                                    </p:set>
                                    <p:animEffect transition="in" filter="wipe(left)">
                                      <p:cBhvr>
                                        <p:cTn id="22" dur="500"/>
                                        <p:tgtEl>
                                          <p:spTgt spid="8">
                                            <p:graphicEl>
                                              <a:chart seriesIdx="-4" categoryIdx="1"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8" grpId="0">
        <p:bldSub>
          <a:bldChart bld="category"/>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828800"/>
            <a:ext cx="8102600" cy="3785652"/>
          </a:xfrm>
          <a:prstGeom prst="rect">
            <a:avLst/>
          </a:prstGeom>
          <a:noFill/>
        </p:spPr>
        <p:txBody>
          <a:bodyPr wrap="square">
            <a:spAutoFit/>
          </a:bodyPr>
          <a:lstStyle/>
          <a:p>
            <a:pPr algn="ctr" fontAlgn="auto">
              <a:spcBef>
                <a:spcPts val="0"/>
              </a:spcBef>
              <a:spcAft>
                <a:spcPts val="0"/>
              </a:spcAft>
              <a:defRPr/>
            </a:pPr>
            <a:r>
              <a:rPr lang="en-US" sz="8000" b="1" dirty="0" smtClean="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rPr>
              <a:t>WORK ETHIC RESEARCH AND INSIGHTS</a:t>
            </a:r>
            <a:endParaRPr lang="en-US" sz="8000" b="1" dirty="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endParaRPr>
          </a:p>
        </p:txBody>
      </p:sp>
    </p:spTree>
    <p:extLst>
      <p:ext uri="{BB962C8B-B14F-4D97-AF65-F5344CB8AC3E}">
        <p14:creationId xmlns:p14="http://schemas.microsoft.com/office/powerpoint/2010/main" val="127503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752600"/>
            <a:ext cx="7721600" cy="4154984"/>
          </a:xfrm>
          <a:prstGeom prst="rect">
            <a:avLst/>
          </a:prstGeom>
          <a:noFill/>
        </p:spPr>
        <p:txBody>
          <a:bodyPr wrap="square">
            <a:spAutoFit/>
          </a:bodyPr>
          <a:lstStyle/>
          <a:p>
            <a:pPr algn="ctr" fontAlgn="auto">
              <a:spcBef>
                <a:spcPts val="0"/>
              </a:spcBef>
              <a:spcAft>
                <a:spcPts val="0"/>
              </a:spcAft>
              <a:defRPr/>
            </a:pPr>
            <a:r>
              <a:rPr lang="en-US" sz="8800" b="1" dirty="0" smtClean="0">
                <a:ln>
                  <a:solidFill>
                    <a:schemeClr val="bg1"/>
                  </a:solidFill>
                </a:ln>
                <a:solidFill>
                  <a:schemeClr val="bg1"/>
                </a:solidFill>
                <a:effectLst>
                  <a:outerShdw blurRad="50800" dist="88900" dir="2700000">
                    <a:srgbClr val="000000"/>
                  </a:outerShdw>
                </a:effectLst>
                <a:latin typeface="PF DinText Pro" panose="02000506020000090004" pitchFamily="2" charset="0"/>
                <a:cs typeface="STOMPER"/>
              </a:rPr>
              <a:t>Can you develop WORK ETHIC?</a:t>
            </a:r>
            <a:endParaRPr lang="en-US" sz="8800" b="1" dirty="0">
              <a:ln>
                <a:solidFill>
                  <a:schemeClr val="bg1"/>
                </a:solidFill>
              </a:ln>
              <a:solidFill>
                <a:schemeClr val="bg1"/>
              </a:solidFill>
              <a:effectLst>
                <a:outerShdw blurRad="50800" dist="88900" dir="2700000">
                  <a:srgbClr val="000000"/>
                </a:outerShdw>
              </a:effectLst>
              <a:latin typeface="PF DinText Pro" panose="02000506020000090004" pitchFamily="2" charset="0"/>
              <a:cs typeface="STOMPER"/>
            </a:endParaRPr>
          </a:p>
        </p:txBody>
      </p:sp>
      <p:sp>
        <p:nvSpPr>
          <p:cNvPr id="3" name="TextBox 2"/>
          <p:cNvSpPr txBox="1"/>
          <p:nvPr/>
        </p:nvSpPr>
        <p:spPr>
          <a:xfrm>
            <a:off x="1828800" y="1981200"/>
            <a:ext cx="6350000" cy="3154710"/>
          </a:xfrm>
          <a:prstGeom prst="rect">
            <a:avLst/>
          </a:prstGeom>
          <a:noFill/>
        </p:spPr>
        <p:txBody>
          <a:bodyPr wrap="square">
            <a:spAutoFit/>
          </a:bodyPr>
          <a:lstStyle/>
          <a:p>
            <a:pPr algn="ctr" fontAlgn="auto">
              <a:spcBef>
                <a:spcPts val="0"/>
              </a:spcBef>
              <a:spcAft>
                <a:spcPts val="0"/>
              </a:spcAft>
              <a:defRPr/>
            </a:pPr>
            <a:r>
              <a:rPr lang="en-US" sz="19900" b="1" dirty="0" smtClean="0">
                <a:ln>
                  <a:solidFill>
                    <a:schemeClr val="bg1"/>
                  </a:solidFill>
                </a:ln>
                <a:solidFill>
                  <a:schemeClr val="bg1"/>
                </a:solidFill>
                <a:effectLst>
                  <a:outerShdw blurRad="50800" dist="88900" dir="2700000">
                    <a:srgbClr val="000000"/>
                  </a:outerShdw>
                  <a:reflection blurRad="6350" stA="60000" endA="900" endPos="60000" dist="29997" dir="5400000" sy="-100000" algn="bl" rotWithShape="0"/>
                </a:effectLst>
                <a:latin typeface="PF DinText Pro" panose="02000506020000090004" pitchFamily="2" charset="0"/>
                <a:cs typeface="STOMPER"/>
              </a:rPr>
              <a:t>YES!</a:t>
            </a:r>
            <a:endParaRPr lang="en-US" sz="19900" b="1" dirty="0">
              <a:ln>
                <a:solidFill>
                  <a:schemeClr val="bg1"/>
                </a:solidFill>
              </a:ln>
              <a:solidFill>
                <a:schemeClr val="bg1"/>
              </a:solidFill>
              <a:effectLst>
                <a:outerShdw blurRad="50800" dist="88900" dir="2700000">
                  <a:srgbClr val="000000"/>
                </a:outerShdw>
                <a:reflection blurRad="6350" stA="60000" endA="900" endPos="60000" dist="29997" dir="5400000" sy="-100000" algn="bl" rotWithShape="0"/>
              </a:effectLst>
              <a:latin typeface="PF DinText Pro" panose="02000506020000090004" pitchFamily="2" charset="0"/>
              <a:cs typeface="STOMPER"/>
            </a:endParaRPr>
          </a:p>
        </p:txBody>
      </p:sp>
    </p:spTree>
    <p:extLst>
      <p:ext uri="{BB962C8B-B14F-4D97-AF65-F5344CB8AC3E}">
        <p14:creationId xmlns:p14="http://schemas.microsoft.com/office/powerpoint/2010/main" val="86694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set>
                                      <p:cBhvr>
                                        <p:cTn id="8" dur="1" fill="hold">
                                          <p:stCondLst>
                                            <p:cond delay="499"/>
                                          </p:stCondLst>
                                        </p:cTn>
                                        <p:tgtEl>
                                          <p:spTgt spid="2"/>
                                        </p:tgtEl>
                                        <p:attrNameLst>
                                          <p:attrName>style.visibility</p:attrName>
                                        </p:attrNameLst>
                                      </p:cBhvr>
                                      <p:to>
                                        <p:strVal val="hidden"/>
                                      </p:to>
                                    </p:set>
                                  </p:childTnLst>
                                </p:cTn>
                              </p:par>
                              <p:par>
                                <p:cTn id="9" presetID="23" presetClass="entr" presetSubtype="16"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 name="Picture 19" descr="Alcoa.jpg"/>
          <p:cNvPicPr>
            <a:picLocks noChangeAspect="1"/>
          </p:cNvPicPr>
          <p:nvPr/>
        </p:nvPicPr>
        <p:blipFill>
          <a:blip r:embed="rId3">
            <a:clrChange>
              <a:clrFrom>
                <a:srgbClr val="FFFFFF"/>
              </a:clrFrom>
              <a:clrTo>
                <a:srgbClr val="FFFFFF">
                  <a:alpha val="0"/>
                </a:srgbClr>
              </a:clrTo>
            </a:clrChange>
          </a:blip>
          <a:stretch>
            <a:fillRect/>
          </a:stretch>
        </p:blipFill>
        <p:spPr>
          <a:xfrm>
            <a:off x="5819775" y="4490748"/>
            <a:ext cx="2457450" cy="1965960"/>
          </a:xfrm>
          <a:prstGeom prst="rect">
            <a:avLst/>
          </a:prstGeom>
        </p:spPr>
      </p:pic>
      <p:pic>
        <p:nvPicPr>
          <p:cNvPr id="22" name="Picture 21" descr="BlueCrossLogo.gif"/>
          <p:cNvPicPr>
            <a:picLocks noChangeAspect="1"/>
          </p:cNvPicPr>
          <p:nvPr/>
        </p:nvPicPr>
        <p:blipFill>
          <a:blip r:embed="rId4">
            <a:clrChange>
              <a:clrFrom>
                <a:srgbClr val="FFFFFF"/>
              </a:clrFrom>
              <a:clrTo>
                <a:srgbClr val="FFFFFF">
                  <a:alpha val="0"/>
                </a:srgbClr>
              </a:clrTo>
            </a:clrChange>
          </a:blip>
          <a:stretch>
            <a:fillRect/>
          </a:stretch>
        </p:blipFill>
        <p:spPr>
          <a:xfrm>
            <a:off x="2824307" y="2980904"/>
            <a:ext cx="2072986" cy="1689100"/>
          </a:xfrm>
          <a:prstGeom prst="rect">
            <a:avLst/>
          </a:prstGeom>
        </p:spPr>
      </p:pic>
      <p:pic>
        <p:nvPicPr>
          <p:cNvPr id="23" name="Picture 22" descr="Burger King.jpg"/>
          <p:cNvPicPr>
            <a:picLocks noChangeAspect="1"/>
          </p:cNvPicPr>
          <p:nvPr/>
        </p:nvPicPr>
        <p:blipFill>
          <a:blip r:embed="rId5">
            <a:clrChange>
              <a:clrFrom>
                <a:srgbClr val="FFFFFF"/>
              </a:clrFrom>
              <a:clrTo>
                <a:srgbClr val="FFFFFF">
                  <a:alpha val="0"/>
                </a:srgbClr>
              </a:clrTo>
            </a:clrChange>
          </a:blip>
          <a:stretch>
            <a:fillRect/>
          </a:stretch>
        </p:blipFill>
        <p:spPr>
          <a:xfrm>
            <a:off x="6858000" y="2222174"/>
            <a:ext cx="2286000" cy="2286000"/>
          </a:xfrm>
          <a:prstGeom prst="rect">
            <a:avLst/>
          </a:prstGeom>
        </p:spPr>
      </p:pic>
      <p:pic>
        <p:nvPicPr>
          <p:cNvPr id="24" name="Picture 23" descr="CITGO.gif"/>
          <p:cNvPicPr>
            <a:picLocks noChangeAspect="1"/>
          </p:cNvPicPr>
          <p:nvPr/>
        </p:nvPicPr>
        <p:blipFill>
          <a:blip r:embed="rId6">
            <a:clrChange>
              <a:clrFrom>
                <a:srgbClr val="FFFFFF"/>
              </a:clrFrom>
              <a:clrTo>
                <a:srgbClr val="FFFFFF">
                  <a:alpha val="0"/>
                </a:srgbClr>
              </a:clrTo>
            </a:clrChange>
          </a:blip>
          <a:stretch>
            <a:fillRect/>
          </a:stretch>
        </p:blipFill>
        <p:spPr>
          <a:xfrm>
            <a:off x="381000" y="1555616"/>
            <a:ext cx="1905000" cy="1917700"/>
          </a:xfrm>
          <a:prstGeom prst="rect">
            <a:avLst/>
          </a:prstGeom>
        </p:spPr>
      </p:pic>
      <p:pic>
        <p:nvPicPr>
          <p:cNvPr id="26" name="Picture 25" descr="Nationwide.gif"/>
          <p:cNvPicPr>
            <a:picLocks noChangeAspect="1"/>
          </p:cNvPicPr>
          <p:nvPr/>
        </p:nvPicPr>
        <p:blipFill>
          <a:blip r:embed="rId7">
            <a:clrChange>
              <a:clrFrom>
                <a:srgbClr val="FFFFFF"/>
              </a:clrFrom>
              <a:clrTo>
                <a:srgbClr val="FFFFFF">
                  <a:alpha val="0"/>
                </a:srgbClr>
              </a:clrTo>
            </a:clrChange>
          </a:blip>
          <a:srcRect r="73118"/>
          <a:stretch>
            <a:fillRect/>
          </a:stretch>
        </p:blipFill>
        <p:spPr>
          <a:xfrm>
            <a:off x="2476500" y="565651"/>
            <a:ext cx="1905000" cy="1948815"/>
          </a:xfrm>
          <a:prstGeom prst="rect">
            <a:avLst/>
          </a:prstGeom>
        </p:spPr>
      </p:pic>
      <p:pic>
        <p:nvPicPr>
          <p:cNvPr id="27" name="Picture 26" descr="Universal Studios.jpg"/>
          <p:cNvPicPr>
            <a:picLocks noChangeAspect="1"/>
          </p:cNvPicPr>
          <p:nvPr/>
        </p:nvPicPr>
        <p:blipFill>
          <a:blip r:embed="rId8">
            <a:clrChange>
              <a:clrFrom>
                <a:srgbClr val="FFFFFF"/>
              </a:clrFrom>
              <a:clrTo>
                <a:srgbClr val="FFFFFF">
                  <a:alpha val="0"/>
                </a:srgbClr>
              </a:clrTo>
            </a:clrChange>
          </a:blip>
          <a:stretch>
            <a:fillRect/>
          </a:stretch>
        </p:blipFill>
        <p:spPr>
          <a:xfrm>
            <a:off x="3175000" y="4800974"/>
            <a:ext cx="2540000" cy="1930400"/>
          </a:xfrm>
          <a:prstGeom prst="rect">
            <a:avLst/>
          </a:prstGeom>
        </p:spPr>
      </p:pic>
      <p:pic>
        <p:nvPicPr>
          <p:cNvPr id="28" name="Picture 27" descr="Cold_Stone_Logo.jpg"/>
          <p:cNvPicPr>
            <a:picLocks noChangeAspect="1"/>
          </p:cNvPicPr>
          <p:nvPr/>
        </p:nvPicPr>
        <p:blipFill>
          <a:blip r:embed="rId9" cstate="print">
            <a:clrChange>
              <a:clrFrom>
                <a:srgbClr val="FFFFFF"/>
              </a:clrFrom>
              <a:clrTo>
                <a:srgbClr val="FFFFFF">
                  <a:alpha val="0"/>
                </a:srgbClr>
              </a:clrTo>
            </a:clrChange>
          </a:blip>
          <a:stretch>
            <a:fillRect/>
          </a:stretch>
        </p:blipFill>
        <p:spPr>
          <a:xfrm>
            <a:off x="4466771" y="3261211"/>
            <a:ext cx="3186999" cy="1128485"/>
          </a:xfrm>
          <a:prstGeom prst="rect">
            <a:avLst/>
          </a:prstGeom>
        </p:spPr>
      </p:pic>
      <p:pic>
        <p:nvPicPr>
          <p:cNvPr id="29" name="Picture 28" descr="Snap On.gif"/>
          <p:cNvPicPr>
            <a:picLocks noChangeAspect="1"/>
          </p:cNvPicPr>
          <p:nvPr/>
        </p:nvPicPr>
        <p:blipFill>
          <a:blip r:embed="rId10">
            <a:clrChange>
              <a:clrFrom>
                <a:srgbClr val="FFFFFF"/>
              </a:clrFrom>
              <a:clrTo>
                <a:srgbClr val="FFFFFF">
                  <a:alpha val="0"/>
                </a:srgbClr>
              </a:clrTo>
            </a:clrChange>
          </a:blip>
          <a:stretch>
            <a:fillRect/>
          </a:stretch>
        </p:blipFill>
        <p:spPr>
          <a:xfrm>
            <a:off x="21452" y="3271174"/>
            <a:ext cx="3255148" cy="1219200"/>
          </a:xfrm>
          <a:prstGeom prst="rect">
            <a:avLst/>
          </a:prstGeom>
        </p:spPr>
      </p:pic>
      <p:pic>
        <p:nvPicPr>
          <p:cNvPr id="31" name="Picture 30" descr="Hy-Vee Logo.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3796818" y="2438400"/>
            <a:ext cx="2455532" cy="838200"/>
          </a:xfrm>
          <a:prstGeom prst="rect">
            <a:avLst/>
          </a:prstGeom>
        </p:spPr>
      </p:pic>
      <p:pic>
        <p:nvPicPr>
          <p:cNvPr id="32" name="Picture 31" descr="Starwood.jpg"/>
          <p:cNvPicPr>
            <a:picLocks noChangeAspect="1"/>
          </p:cNvPicPr>
          <p:nvPr/>
        </p:nvPicPr>
        <p:blipFill>
          <a:blip r:embed="rId12">
            <a:clrChange>
              <a:clrFrom>
                <a:srgbClr val="FFFFFF"/>
              </a:clrFrom>
              <a:clrTo>
                <a:srgbClr val="FFFFFF">
                  <a:alpha val="0"/>
                </a:srgbClr>
              </a:clrTo>
            </a:clrChange>
          </a:blip>
          <a:stretch>
            <a:fillRect/>
          </a:stretch>
        </p:blipFill>
        <p:spPr>
          <a:xfrm>
            <a:off x="4505687" y="1306118"/>
            <a:ext cx="3886200" cy="978027"/>
          </a:xfrm>
          <a:prstGeom prst="rect">
            <a:avLst/>
          </a:prstGeom>
        </p:spPr>
      </p:pic>
      <p:pic>
        <p:nvPicPr>
          <p:cNvPr id="16" name="Picture 15" descr="EBLogoColor.jpg"/>
          <p:cNvPicPr>
            <a:picLocks noChangeAspect="1"/>
          </p:cNvPicPr>
          <p:nvPr/>
        </p:nvPicPr>
        <p:blipFill>
          <a:blip r:embed="rId13">
            <a:clrChange>
              <a:clrFrom>
                <a:srgbClr val="FFFFFF"/>
              </a:clrFrom>
              <a:clrTo>
                <a:srgbClr val="FFFFFF">
                  <a:alpha val="0"/>
                </a:srgbClr>
              </a:clrTo>
            </a:clrChange>
          </a:blip>
          <a:stretch>
            <a:fillRect/>
          </a:stretch>
        </p:blipFill>
        <p:spPr>
          <a:xfrm>
            <a:off x="152400" y="4300508"/>
            <a:ext cx="1676400" cy="1676400"/>
          </a:xfrm>
          <a:prstGeom prst="rect">
            <a:avLst/>
          </a:prstGeom>
        </p:spPr>
      </p:pic>
      <p:sp>
        <p:nvSpPr>
          <p:cNvPr id="2" name="Rectangle 1"/>
          <p:cNvSpPr/>
          <p:nvPr/>
        </p:nvSpPr>
        <p:spPr>
          <a:xfrm>
            <a:off x="771125" y="2967335"/>
            <a:ext cx="7601761" cy="1200329"/>
          </a:xfrm>
          <a:prstGeom prst="rect">
            <a:avLst/>
          </a:prstGeom>
          <a:noFill/>
        </p:spPr>
        <p:txBody>
          <a:bodyPr wrap="none" lIns="91440" tIns="45720" rIns="91440" bIns="45720">
            <a:spAutoFit/>
          </a:bodyPr>
          <a:lstStyle/>
          <a:p>
            <a:pPr marL="0" indent="0" algn="ctr">
              <a:buNone/>
            </a:pPr>
            <a:r>
              <a:rPr lang="en-US" sz="7200" b="1" dirty="0" smtClean="0">
                <a:ln w="31550" cmpd="sng">
                  <a:solidFill>
                    <a:srgbClr val="000000"/>
                  </a:solidFill>
                  <a:prstDash val="solid"/>
                </a:ln>
                <a:solidFill>
                  <a:schemeClr val="bg1"/>
                </a:solidFill>
                <a:effectLst>
                  <a:outerShdw blurRad="41275" dist="12700" dir="12000000" algn="tl" rotWithShape="0">
                    <a:srgbClr val="000000">
                      <a:alpha val="40000"/>
                    </a:srgbClr>
                  </a:outerShdw>
                </a:effectLst>
                <a:latin typeface="PF DinText Pro" panose="02000506020000090004" pitchFamily="2" charset="0"/>
                <a:cs typeface="STOMPER"/>
              </a:rPr>
              <a:t>1,500 EMPLOYERS</a:t>
            </a:r>
            <a:r>
              <a:rPr lang="en-US" sz="7200" b="1" dirty="0" smtClean="0">
                <a:ln w="17780" cmpd="sng">
                  <a:solidFill>
                    <a:srgbClr val="FFFFFF"/>
                  </a:solidFill>
                  <a:prstDash val="solid"/>
                  <a:miter lim="800000"/>
                </a:ln>
                <a:solidFill>
                  <a:schemeClr val="bg1"/>
                </a:solidFill>
                <a:effectLst>
                  <a:outerShdw blurRad="50800" algn="tl" rotWithShape="0">
                    <a:srgbClr val="000000"/>
                  </a:outerShdw>
                </a:effectLst>
                <a:latin typeface="PF DinText Pro" panose="02000506020000090004" pitchFamily="2" charset="0"/>
                <a:cs typeface="STOMPER"/>
              </a:rPr>
              <a:t>  </a:t>
            </a:r>
            <a:endParaRPr lang="en-US" sz="7200" b="1" dirty="0">
              <a:ln w="17780" cmpd="sng">
                <a:solidFill>
                  <a:srgbClr val="FFFFFF"/>
                </a:solidFill>
                <a:prstDash val="solid"/>
                <a:miter lim="800000"/>
              </a:ln>
              <a:solidFill>
                <a:schemeClr val="bg1"/>
              </a:solidFill>
              <a:effectLst>
                <a:outerShdw blurRad="50800" algn="tl" rotWithShape="0">
                  <a:srgbClr val="000000"/>
                </a:outerShdw>
              </a:effectLst>
              <a:latin typeface="PF DinText Pro" panose="02000506020000090004" pitchFamily="2" charset="0"/>
              <a:cs typeface="STOMPER"/>
            </a:endParaRPr>
          </a:p>
        </p:txBody>
      </p:sp>
      <p:pic>
        <p:nvPicPr>
          <p:cNvPr id="14" name="Picture 13" descr="ToysRUsLogo.JPG"/>
          <p:cNvPicPr>
            <a:picLocks noChangeAspect="1"/>
          </p:cNvPicPr>
          <p:nvPr/>
        </p:nvPicPr>
        <p:blipFill>
          <a:blip r:embed="rId14"/>
          <a:stretch>
            <a:fillRect/>
          </a:stretch>
        </p:blipFill>
        <p:spPr>
          <a:xfrm>
            <a:off x="205158" y="4581381"/>
            <a:ext cx="2766642" cy="828819"/>
          </a:xfrm>
          <a:prstGeom prst="rect">
            <a:avLst/>
          </a:prstGeom>
        </p:spPr>
      </p:pic>
      <p:pic>
        <p:nvPicPr>
          <p:cNvPr id="15" name="Picture 14" descr="Harley-Davidson.jpg"/>
          <p:cNvPicPr>
            <a:picLocks noChangeAspect="1"/>
          </p:cNvPicPr>
          <p:nvPr/>
        </p:nvPicPr>
        <p:blipFill>
          <a:blip r:embed="rId15">
            <a:clrChange>
              <a:clrFrom>
                <a:srgbClr val="FFFFFF"/>
              </a:clrFrom>
              <a:clrTo>
                <a:srgbClr val="FFFFFF">
                  <a:alpha val="0"/>
                </a:srgbClr>
              </a:clrTo>
            </a:clrChange>
          </a:blip>
          <a:stretch>
            <a:fillRect/>
          </a:stretch>
        </p:blipFill>
        <p:spPr>
          <a:xfrm>
            <a:off x="6934098" y="2209800"/>
            <a:ext cx="1981302" cy="1738312"/>
          </a:xfrm>
          <a:prstGeom prst="rect">
            <a:avLst/>
          </a:prstGeom>
        </p:spPr>
      </p:pic>
      <p:pic>
        <p:nvPicPr>
          <p:cNvPr id="17" name="Picture 16" descr="Dominos.jpg"/>
          <p:cNvPicPr>
            <a:picLocks noChangeAspect="1"/>
          </p:cNvPicPr>
          <p:nvPr/>
        </p:nvPicPr>
        <p:blipFill>
          <a:blip r:embed="rId16" cstate="print">
            <a:clrChange>
              <a:clrFrom>
                <a:srgbClr val="FFFFFF"/>
              </a:clrFrom>
              <a:clrTo>
                <a:srgbClr val="FFFFFF">
                  <a:alpha val="0"/>
                </a:srgbClr>
              </a:clrTo>
            </a:clrChange>
          </a:blip>
          <a:stretch>
            <a:fillRect/>
          </a:stretch>
        </p:blipFill>
        <p:spPr>
          <a:xfrm>
            <a:off x="5257800" y="5091619"/>
            <a:ext cx="1447800" cy="1447800"/>
          </a:xfrm>
          <a:prstGeom prst="rect">
            <a:avLst/>
          </a:prstGeom>
        </p:spPr>
      </p:pic>
      <p:pic>
        <p:nvPicPr>
          <p:cNvPr id="18" name="Picture 17" descr="McDonalds.gif"/>
          <p:cNvPicPr>
            <a:picLocks noChangeAspect="1"/>
          </p:cNvPicPr>
          <p:nvPr/>
        </p:nvPicPr>
        <p:blipFill>
          <a:blip r:embed="rId17">
            <a:clrChange>
              <a:clrFrom>
                <a:srgbClr val="FFFFFF"/>
              </a:clrFrom>
              <a:clrTo>
                <a:srgbClr val="FFFFFF">
                  <a:alpha val="0"/>
                </a:srgbClr>
              </a:clrTo>
            </a:clrChange>
          </a:blip>
          <a:stretch>
            <a:fillRect/>
          </a:stretch>
        </p:blipFill>
        <p:spPr>
          <a:xfrm>
            <a:off x="292003" y="1447800"/>
            <a:ext cx="2590800" cy="1905000"/>
          </a:xfrm>
          <a:prstGeom prst="rect">
            <a:avLst/>
          </a:prstGeom>
        </p:spPr>
      </p:pic>
      <p:pic>
        <p:nvPicPr>
          <p:cNvPr id="19" name="Picture 18" descr="Wells Fargo Logo.jpg"/>
          <p:cNvPicPr>
            <a:picLocks noChangeAspect="1"/>
          </p:cNvPicPr>
          <p:nvPr/>
        </p:nvPicPr>
        <p:blipFill>
          <a:blip r:embed="rId18"/>
          <a:stretch>
            <a:fillRect/>
          </a:stretch>
        </p:blipFill>
        <p:spPr>
          <a:xfrm>
            <a:off x="7391400" y="838200"/>
            <a:ext cx="1319134" cy="1371600"/>
          </a:xfrm>
          <a:prstGeom prst="rect">
            <a:avLst/>
          </a:prstGeom>
        </p:spPr>
      </p:pic>
      <p:pic>
        <p:nvPicPr>
          <p:cNvPr id="21" name="Picture 20" descr="PFChang's.jpg"/>
          <p:cNvPicPr>
            <a:picLocks noChangeAspect="1"/>
          </p:cNvPicPr>
          <p:nvPr/>
        </p:nvPicPr>
        <p:blipFill>
          <a:blip r:embed="rId19"/>
          <a:stretch>
            <a:fillRect/>
          </a:stretch>
        </p:blipFill>
        <p:spPr>
          <a:xfrm>
            <a:off x="2971800" y="381000"/>
            <a:ext cx="3962400" cy="1114755"/>
          </a:xfrm>
          <a:prstGeom prst="rect">
            <a:avLst/>
          </a:prstGeom>
        </p:spPr>
      </p:pic>
      <p:pic>
        <p:nvPicPr>
          <p:cNvPr id="25" name="Picture 24" descr="Gaylord logo.gif"/>
          <p:cNvPicPr>
            <a:picLocks noChangeAspect="1"/>
          </p:cNvPicPr>
          <p:nvPr/>
        </p:nvPicPr>
        <p:blipFill>
          <a:blip r:embed="rId20">
            <a:clrChange>
              <a:clrFrom>
                <a:srgbClr val="FFFFFF"/>
              </a:clrFrom>
              <a:clrTo>
                <a:srgbClr val="FFFFFF">
                  <a:alpha val="0"/>
                </a:srgbClr>
              </a:clrTo>
            </a:clrChange>
          </a:blip>
          <a:stretch>
            <a:fillRect/>
          </a:stretch>
        </p:blipFill>
        <p:spPr>
          <a:xfrm>
            <a:off x="14671" y="3136618"/>
            <a:ext cx="2224314" cy="1384018"/>
          </a:xfrm>
          <a:prstGeom prst="rect">
            <a:avLst/>
          </a:prstGeom>
        </p:spPr>
      </p:pic>
      <p:pic>
        <p:nvPicPr>
          <p:cNvPr id="30" name="Picture 29" descr="Allstate.jpg"/>
          <p:cNvPicPr>
            <a:picLocks noChangeAspect="1"/>
          </p:cNvPicPr>
          <p:nvPr/>
        </p:nvPicPr>
        <p:blipFill>
          <a:blip r:embed="rId21">
            <a:clrChange>
              <a:clrFrom>
                <a:srgbClr val="565656"/>
              </a:clrFrom>
              <a:clrTo>
                <a:srgbClr val="565656">
                  <a:alpha val="0"/>
                </a:srgbClr>
              </a:clrTo>
            </a:clrChange>
          </a:blip>
          <a:stretch>
            <a:fillRect/>
          </a:stretch>
        </p:blipFill>
        <p:spPr>
          <a:xfrm>
            <a:off x="4762192" y="1752600"/>
            <a:ext cx="2095808" cy="1479042"/>
          </a:xfrm>
          <a:prstGeom prst="rect">
            <a:avLst/>
          </a:prstGeom>
        </p:spPr>
      </p:pic>
      <p:pic>
        <p:nvPicPr>
          <p:cNvPr id="33" name="Picture 32" descr="sprint logo.gif"/>
          <p:cNvPicPr>
            <a:picLocks noChangeAspect="1"/>
          </p:cNvPicPr>
          <p:nvPr/>
        </p:nvPicPr>
        <p:blipFill>
          <a:blip r:embed="rId22" cstate="print"/>
          <a:stretch>
            <a:fillRect/>
          </a:stretch>
        </p:blipFill>
        <p:spPr>
          <a:xfrm>
            <a:off x="2438400" y="1693545"/>
            <a:ext cx="1966686" cy="1032510"/>
          </a:xfrm>
          <a:prstGeom prst="rect">
            <a:avLst/>
          </a:prstGeom>
        </p:spPr>
      </p:pic>
      <p:pic>
        <p:nvPicPr>
          <p:cNvPr id="34" name="Picture 33" descr="PriceWaterhouse.jpg"/>
          <p:cNvPicPr>
            <a:picLocks noChangeAspect="1"/>
          </p:cNvPicPr>
          <p:nvPr/>
        </p:nvPicPr>
        <p:blipFill>
          <a:blip r:embed="rId23">
            <a:clrChange>
              <a:clrFrom>
                <a:srgbClr val="FFFFFF"/>
              </a:clrFrom>
              <a:clrTo>
                <a:srgbClr val="FFFFFF">
                  <a:alpha val="0"/>
                </a:srgbClr>
              </a:clrTo>
            </a:clrChange>
          </a:blip>
          <a:stretch>
            <a:fillRect/>
          </a:stretch>
        </p:blipFill>
        <p:spPr>
          <a:xfrm>
            <a:off x="2175183" y="4244556"/>
            <a:ext cx="4336433" cy="728663"/>
          </a:xfrm>
          <a:prstGeom prst="rect">
            <a:avLst/>
          </a:prstGeom>
        </p:spPr>
      </p:pic>
      <p:pic>
        <p:nvPicPr>
          <p:cNvPr id="35" name="Picture 34" descr="Great Clips.jpg"/>
          <p:cNvPicPr>
            <a:picLocks noChangeAspect="1"/>
          </p:cNvPicPr>
          <p:nvPr/>
        </p:nvPicPr>
        <p:blipFill>
          <a:blip r:embed="rId24"/>
          <a:stretch>
            <a:fillRect/>
          </a:stretch>
        </p:blipFill>
        <p:spPr>
          <a:xfrm>
            <a:off x="6705600" y="4191000"/>
            <a:ext cx="2200656" cy="438912"/>
          </a:xfrm>
          <a:prstGeom prst="rect">
            <a:avLst/>
          </a:prstGeom>
        </p:spPr>
      </p:pic>
      <p:pic>
        <p:nvPicPr>
          <p:cNvPr id="36" name="Picture 35" descr="jiffylube.gif"/>
          <p:cNvPicPr>
            <a:picLocks noChangeAspect="1"/>
          </p:cNvPicPr>
          <p:nvPr/>
        </p:nvPicPr>
        <p:blipFill>
          <a:blip r:embed="rId25"/>
          <a:stretch>
            <a:fillRect/>
          </a:stretch>
        </p:blipFill>
        <p:spPr>
          <a:xfrm>
            <a:off x="3962400" y="3352800"/>
            <a:ext cx="2368378" cy="611194"/>
          </a:xfrm>
          <a:prstGeom prst="rect">
            <a:avLst/>
          </a:prstGeom>
        </p:spPr>
      </p:pic>
      <p:pic>
        <p:nvPicPr>
          <p:cNvPr id="37" name="Picture 36" descr="Verizon.jpg"/>
          <p:cNvPicPr>
            <a:picLocks noChangeAspect="1"/>
          </p:cNvPicPr>
          <p:nvPr/>
        </p:nvPicPr>
        <p:blipFill>
          <a:blip r:embed="rId26">
            <a:clrChange>
              <a:clrFrom>
                <a:srgbClr val="FFFFFF"/>
              </a:clrFrom>
              <a:clrTo>
                <a:srgbClr val="FFFFFF">
                  <a:alpha val="0"/>
                </a:srgbClr>
              </a:clrTo>
            </a:clrChange>
          </a:blip>
          <a:stretch>
            <a:fillRect/>
          </a:stretch>
        </p:blipFill>
        <p:spPr>
          <a:xfrm>
            <a:off x="2961227" y="4860131"/>
            <a:ext cx="2296573" cy="1547812"/>
          </a:xfrm>
          <a:prstGeom prst="rect">
            <a:avLst/>
          </a:prstGeom>
        </p:spPr>
      </p:pic>
      <p:pic>
        <p:nvPicPr>
          <p:cNvPr id="39" name="Picture 38" descr="applebees.jpg"/>
          <p:cNvPicPr>
            <a:picLocks noChangeAspect="1"/>
          </p:cNvPicPr>
          <p:nvPr/>
        </p:nvPicPr>
        <p:blipFill>
          <a:blip r:embed="rId27"/>
          <a:stretch>
            <a:fillRect/>
          </a:stretch>
        </p:blipFill>
        <p:spPr>
          <a:xfrm>
            <a:off x="2053624" y="2832261"/>
            <a:ext cx="1908776" cy="1358739"/>
          </a:xfrm>
          <a:prstGeom prst="rect">
            <a:avLst/>
          </a:prstGeom>
        </p:spPr>
      </p:pic>
    </p:spTree>
    <p:extLst>
      <p:ext uri="{BB962C8B-B14F-4D97-AF65-F5344CB8AC3E}">
        <p14:creationId xmlns:p14="http://schemas.microsoft.com/office/powerpoint/2010/main" val="165726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xit" presetSubtype="0" fill="hold" grpId="0" nodeType="clickEffect">
                                  <p:stCondLst>
                                    <p:cond delay="0"/>
                                  </p:stCondLst>
                                  <p:childTnLst>
                                    <p:anim calcmode="lin" valueType="num">
                                      <p:cBhvr>
                                        <p:cTn id="12" dur="1000"/>
                                        <p:tgtEl>
                                          <p:spTgt spid="2">
                                            <p:txEl>
                                              <p:pRg st="0" end="0"/>
                                            </p:txEl>
                                          </p:spTgt>
                                        </p:tgtEl>
                                        <p:attrNameLst>
                                          <p:attrName>ppt_w</p:attrName>
                                        </p:attrNameLst>
                                      </p:cBhvr>
                                      <p:tavLst>
                                        <p:tav tm="0">
                                          <p:val>
                                            <p:strVal val="ppt_w"/>
                                          </p:val>
                                        </p:tav>
                                        <p:tav tm="100000">
                                          <p:val>
                                            <p:strVal val="ppt_w*0.70"/>
                                          </p:val>
                                        </p:tav>
                                      </p:tavLst>
                                    </p:anim>
                                    <p:anim calcmode="lin" valueType="num">
                                      <p:cBhvr>
                                        <p:cTn id="13"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14" dur="1000"/>
                                        <p:tgtEl>
                                          <p:spTgt spid="2">
                                            <p:txEl>
                                              <p:pRg st="0" end="0"/>
                                            </p:txEl>
                                          </p:spTgt>
                                        </p:tgtEl>
                                      </p:cBhvr>
                                    </p:animEffect>
                                    <p:set>
                                      <p:cBhvr>
                                        <p:cTn id="15" dur="1" fill="hold">
                                          <p:stCondLst>
                                            <p:cond delay="999"/>
                                          </p:stCondLst>
                                        </p:cTn>
                                        <p:tgtEl>
                                          <p:spTgt spid="2">
                                            <p:txEl>
                                              <p:pRg st="0" end="0"/>
                                            </p:txEl>
                                          </p:spTgt>
                                        </p:tgtEl>
                                        <p:attrNameLst>
                                          <p:attrName>style.visibility</p:attrName>
                                        </p:attrNameLst>
                                      </p:cBhvr>
                                      <p:to>
                                        <p:strVal val="hidden"/>
                                      </p:to>
                                    </p:set>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1000" fill="hold"/>
                                        <p:tgtEl>
                                          <p:spTgt spid="26"/>
                                        </p:tgtEl>
                                        <p:attrNameLst>
                                          <p:attrName>ppt_w</p:attrName>
                                        </p:attrNameLst>
                                      </p:cBhvr>
                                      <p:tavLst>
                                        <p:tav tm="0">
                                          <p:val>
                                            <p:strVal val="#ppt_w+.3"/>
                                          </p:val>
                                        </p:tav>
                                        <p:tav tm="100000">
                                          <p:val>
                                            <p:strVal val="#ppt_w"/>
                                          </p:val>
                                        </p:tav>
                                      </p:tavLst>
                                    </p:anim>
                                    <p:anim calcmode="lin" valueType="num">
                                      <p:cBhvr>
                                        <p:cTn id="20" dur="1000" fill="hold"/>
                                        <p:tgtEl>
                                          <p:spTgt spid="26"/>
                                        </p:tgtEl>
                                        <p:attrNameLst>
                                          <p:attrName>ppt_h</p:attrName>
                                        </p:attrNameLst>
                                      </p:cBhvr>
                                      <p:tavLst>
                                        <p:tav tm="0">
                                          <p:val>
                                            <p:strVal val="#ppt_h"/>
                                          </p:val>
                                        </p:tav>
                                        <p:tav tm="100000">
                                          <p:val>
                                            <p:strVal val="#ppt_h"/>
                                          </p:val>
                                        </p:tav>
                                      </p:tavLst>
                                    </p:anim>
                                    <p:animEffect transition="in" filter="fade">
                                      <p:cBhvr>
                                        <p:cTn id="21" dur="1000"/>
                                        <p:tgtEl>
                                          <p:spTgt spid="26"/>
                                        </p:tgtEl>
                                      </p:cBhvr>
                                    </p:animEffect>
                                  </p:childTnLst>
                                </p:cTn>
                              </p:par>
                            </p:childTnLst>
                          </p:cTn>
                        </p:par>
                        <p:par>
                          <p:cTn id="22" fill="hold">
                            <p:stCondLst>
                              <p:cond delay="2000"/>
                            </p:stCondLst>
                            <p:childTnLst>
                              <p:par>
                                <p:cTn id="23" presetID="50" presetClass="entr" presetSubtype="0" decel="10000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strVal val="#ppt_w+.3"/>
                                          </p:val>
                                        </p:tav>
                                        <p:tav tm="100000">
                                          <p:val>
                                            <p:strVal val="#ppt_w"/>
                                          </p:val>
                                        </p:tav>
                                      </p:tavLst>
                                    </p:anim>
                                    <p:anim calcmode="lin" valueType="num">
                                      <p:cBhvr>
                                        <p:cTn id="26" dur="1000" fill="hold"/>
                                        <p:tgtEl>
                                          <p:spTgt spid="22"/>
                                        </p:tgtEl>
                                        <p:attrNameLst>
                                          <p:attrName>ppt_h</p:attrName>
                                        </p:attrNameLst>
                                      </p:cBhvr>
                                      <p:tavLst>
                                        <p:tav tm="0">
                                          <p:val>
                                            <p:strVal val="#ppt_h"/>
                                          </p:val>
                                        </p:tav>
                                        <p:tav tm="100000">
                                          <p:val>
                                            <p:strVal val="#ppt_h"/>
                                          </p:val>
                                        </p:tav>
                                      </p:tavLst>
                                    </p:anim>
                                    <p:animEffect transition="in" filter="fade">
                                      <p:cBhvr>
                                        <p:cTn id="27" dur="1000"/>
                                        <p:tgtEl>
                                          <p:spTgt spid="22"/>
                                        </p:tgtEl>
                                      </p:cBhvr>
                                    </p:animEffect>
                                  </p:childTnLst>
                                </p:cTn>
                              </p:par>
                            </p:childTnLst>
                          </p:cTn>
                        </p:par>
                        <p:par>
                          <p:cTn id="28" fill="hold">
                            <p:stCondLst>
                              <p:cond delay="3000"/>
                            </p:stCondLst>
                            <p:childTnLst>
                              <p:par>
                                <p:cTn id="29" presetID="50" presetClass="entr" presetSubtype="0" decel="100000" fill="hold" nodeType="afterEffect">
                                  <p:stCondLst>
                                    <p:cond delay="50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strVal val="#ppt_w+.3"/>
                                          </p:val>
                                        </p:tav>
                                        <p:tav tm="100000">
                                          <p:val>
                                            <p:strVal val="#ppt_w"/>
                                          </p:val>
                                        </p:tav>
                                      </p:tavLst>
                                    </p:anim>
                                    <p:anim calcmode="lin" valueType="num">
                                      <p:cBhvr>
                                        <p:cTn id="32" dur="1000" fill="hold"/>
                                        <p:tgtEl>
                                          <p:spTgt spid="20"/>
                                        </p:tgtEl>
                                        <p:attrNameLst>
                                          <p:attrName>ppt_h</p:attrName>
                                        </p:attrNameLst>
                                      </p:cBhvr>
                                      <p:tavLst>
                                        <p:tav tm="0">
                                          <p:val>
                                            <p:strVal val="#ppt_h"/>
                                          </p:val>
                                        </p:tav>
                                        <p:tav tm="100000">
                                          <p:val>
                                            <p:strVal val="#ppt_h"/>
                                          </p:val>
                                        </p:tav>
                                      </p:tavLst>
                                    </p:anim>
                                    <p:animEffect transition="in" filter="fade">
                                      <p:cBhvr>
                                        <p:cTn id="33" dur="1000"/>
                                        <p:tgtEl>
                                          <p:spTgt spid="20"/>
                                        </p:tgtEl>
                                      </p:cBhvr>
                                    </p:animEffect>
                                  </p:childTnLst>
                                </p:cTn>
                              </p:par>
                            </p:childTnLst>
                          </p:cTn>
                        </p:par>
                        <p:par>
                          <p:cTn id="34" fill="hold">
                            <p:stCondLst>
                              <p:cond delay="4500"/>
                            </p:stCondLst>
                            <p:childTnLst>
                              <p:par>
                                <p:cTn id="35" presetID="50" presetClass="entr" presetSubtype="0" decel="100000" fill="hold" nodeType="afterEffect">
                                  <p:stCondLst>
                                    <p:cond delay="5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strVal val="#ppt_w+.3"/>
                                          </p:val>
                                        </p:tav>
                                        <p:tav tm="100000">
                                          <p:val>
                                            <p:strVal val="#ppt_w"/>
                                          </p:val>
                                        </p:tav>
                                      </p:tavLst>
                                    </p:anim>
                                    <p:anim calcmode="lin" valueType="num">
                                      <p:cBhvr>
                                        <p:cTn id="38" dur="1000" fill="hold"/>
                                        <p:tgtEl>
                                          <p:spTgt spid="23"/>
                                        </p:tgtEl>
                                        <p:attrNameLst>
                                          <p:attrName>ppt_h</p:attrName>
                                        </p:attrNameLst>
                                      </p:cBhvr>
                                      <p:tavLst>
                                        <p:tav tm="0">
                                          <p:val>
                                            <p:strVal val="#ppt_h"/>
                                          </p:val>
                                        </p:tav>
                                        <p:tav tm="100000">
                                          <p:val>
                                            <p:strVal val="#ppt_h"/>
                                          </p:val>
                                        </p:tav>
                                      </p:tavLst>
                                    </p:anim>
                                    <p:animEffect transition="in" filter="fade">
                                      <p:cBhvr>
                                        <p:cTn id="39" dur="1000"/>
                                        <p:tgtEl>
                                          <p:spTgt spid="23"/>
                                        </p:tgtEl>
                                      </p:cBhvr>
                                    </p:animEffect>
                                  </p:childTnLst>
                                </p:cTn>
                              </p:par>
                            </p:childTnLst>
                          </p:cTn>
                        </p:par>
                        <p:par>
                          <p:cTn id="40" fill="hold">
                            <p:stCondLst>
                              <p:cond delay="6000"/>
                            </p:stCondLst>
                            <p:childTnLst>
                              <p:par>
                                <p:cTn id="41" presetID="50" presetClass="entr" presetSubtype="0" decel="100000" fill="hold" nodeType="afterEffect">
                                  <p:stCondLst>
                                    <p:cond delay="500"/>
                                  </p:stCondLst>
                                  <p:childTnLst>
                                    <p:set>
                                      <p:cBhvr>
                                        <p:cTn id="42" dur="1" fill="hold">
                                          <p:stCondLst>
                                            <p:cond delay="0"/>
                                          </p:stCondLst>
                                        </p:cTn>
                                        <p:tgtEl>
                                          <p:spTgt spid="32"/>
                                        </p:tgtEl>
                                        <p:attrNameLst>
                                          <p:attrName>style.visibility</p:attrName>
                                        </p:attrNameLst>
                                      </p:cBhvr>
                                      <p:to>
                                        <p:strVal val="visible"/>
                                      </p:to>
                                    </p:set>
                                    <p:anim calcmode="lin" valueType="num">
                                      <p:cBhvr>
                                        <p:cTn id="43" dur="1000" fill="hold"/>
                                        <p:tgtEl>
                                          <p:spTgt spid="32"/>
                                        </p:tgtEl>
                                        <p:attrNameLst>
                                          <p:attrName>ppt_w</p:attrName>
                                        </p:attrNameLst>
                                      </p:cBhvr>
                                      <p:tavLst>
                                        <p:tav tm="0">
                                          <p:val>
                                            <p:strVal val="#ppt_w+.3"/>
                                          </p:val>
                                        </p:tav>
                                        <p:tav tm="100000">
                                          <p:val>
                                            <p:strVal val="#ppt_w"/>
                                          </p:val>
                                        </p:tav>
                                      </p:tavLst>
                                    </p:anim>
                                    <p:anim calcmode="lin" valueType="num">
                                      <p:cBhvr>
                                        <p:cTn id="44" dur="1000" fill="hold"/>
                                        <p:tgtEl>
                                          <p:spTgt spid="32"/>
                                        </p:tgtEl>
                                        <p:attrNameLst>
                                          <p:attrName>ppt_h</p:attrName>
                                        </p:attrNameLst>
                                      </p:cBhvr>
                                      <p:tavLst>
                                        <p:tav tm="0">
                                          <p:val>
                                            <p:strVal val="#ppt_h"/>
                                          </p:val>
                                        </p:tav>
                                        <p:tav tm="100000">
                                          <p:val>
                                            <p:strVal val="#ppt_h"/>
                                          </p:val>
                                        </p:tav>
                                      </p:tavLst>
                                    </p:anim>
                                    <p:animEffect transition="in" filter="fade">
                                      <p:cBhvr>
                                        <p:cTn id="45" dur="1000"/>
                                        <p:tgtEl>
                                          <p:spTgt spid="32"/>
                                        </p:tgtEl>
                                      </p:cBhvr>
                                    </p:animEffect>
                                  </p:childTnLst>
                                </p:cTn>
                              </p:par>
                            </p:childTnLst>
                          </p:cTn>
                        </p:par>
                        <p:par>
                          <p:cTn id="46" fill="hold">
                            <p:stCondLst>
                              <p:cond delay="7500"/>
                            </p:stCondLst>
                            <p:childTnLst>
                              <p:par>
                                <p:cTn id="47" presetID="50" presetClass="entr" presetSubtype="0" decel="100000" fill="hold" nodeType="afterEffect">
                                  <p:stCondLst>
                                    <p:cond delay="500"/>
                                  </p:stCondLst>
                                  <p:childTnLst>
                                    <p:set>
                                      <p:cBhvr>
                                        <p:cTn id="48" dur="1" fill="hold">
                                          <p:stCondLst>
                                            <p:cond delay="0"/>
                                          </p:stCondLst>
                                        </p:cTn>
                                        <p:tgtEl>
                                          <p:spTgt spid="27"/>
                                        </p:tgtEl>
                                        <p:attrNameLst>
                                          <p:attrName>style.visibility</p:attrName>
                                        </p:attrNameLst>
                                      </p:cBhvr>
                                      <p:to>
                                        <p:strVal val="visible"/>
                                      </p:to>
                                    </p:set>
                                    <p:anim calcmode="lin" valueType="num">
                                      <p:cBhvr>
                                        <p:cTn id="49" dur="1000" fill="hold"/>
                                        <p:tgtEl>
                                          <p:spTgt spid="27"/>
                                        </p:tgtEl>
                                        <p:attrNameLst>
                                          <p:attrName>ppt_w</p:attrName>
                                        </p:attrNameLst>
                                      </p:cBhvr>
                                      <p:tavLst>
                                        <p:tav tm="0">
                                          <p:val>
                                            <p:strVal val="#ppt_w+.3"/>
                                          </p:val>
                                        </p:tav>
                                        <p:tav tm="100000">
                                          <p:val>
                                            <p:strVal val="#ppt_w"/>
                                          </p:val>
                                        </p:tav>
                                      </p:tavLst>
                                    </p:anim>
                                    <p:anim calcmode="lin" valueType="num">
                                      <p:cBhvr>
                                        <p:cTn id="50" dur="1000" fill="hold"/>
                                        <p:tgtEl>
                                          <p:spTgt spid="27"/>
                                        </p:tgtEl>
                                        <p:attrNameLst>
                                          <p:attrName>ppt_h</p:attrName>
                                        </p:attrNameLst>
                                      </p:cBhvr>
                                      <p:tavLst>
                                        <p:tav tm="0">
                                          <p:val>
                                            <p:strVal val="#ppt_h"/>
                                          </p:val>
                                        </p:tav>
                                        <p:tav tm="100000">
                                          <p:val>
                                            <p:strVal val="#ppt_h"/>
                                          </p:val>
                                        </p:tav>
                                      </p:tavLst>
                                    </p:anim>
                                    <p:animEffect transition="in" filter="fade">
                                      <p:cBhvr>
                                        <p:cTn id="51" dur="1000"/>
                                        <p:tgtEl>
                                          <p:spTgt spid="27"/>
                                        </p:tgtEl>
                                      </p:cBhvr>
                                    </p:animEffect>
                                  </p:childTnLst>
                                </p:cTn>
                              </p:par>
                            </p:childTnLst>
                          </p:cTn>
                        </p:par>
                        <p:par>
                          <p:cTn id="52" fill="hold">
                            <p:stCondLst>
                              <p:cond delay="9000"/>
                            </p:stCondLst>
                            <p:childTnLst>
                              <p:par>
                                <p:cTn id="53" presetID="50" presetClass="entr" presetSubtype="0" decel="100000" fill="hold" nodeType="afterEffect">
                                  <p:stCondLst>
                                    <p:cond delay="500"/>
                                  </p:stCondLst>
                                  <p:childTnLst>
                                    <p:set>
                                      <p:cBhvr>
                                        <p:cTn id="54" dur="1" fill="hold">
                                          <p:stCondLst>
                                            <p:cond delay="0"/>
                                          </p:stCondLst>
                                        </p:cTn>
                                        <p:tgtEl>
                                          <p:spTgt spid="31"/>
                                        </p:tgtEl>
                                        <p:attrNameLst>
                                          <p:attrName>style.visibility</p:attrName>
                                        </p:attrNameLst>
                                      </p:cBhvr>
                                      <p:to>
                                        <p:strVal val="visible"/>
                                      </p:to>
                                    </p:set>
                                    <p:anim calcmode="lin" valueType="num">
                                      <p:cBhvr>
                                        <p:cTn id="55" dur="1000" fill="hold"/>
                                        <p:tgtEl>
                                          <p:spTgt spid="31"/>
                                        </p:tgtEl>
                                        <p:attrNameLst>
                                          <p:attrName>ppt_w</p:attrName>
                                        </p:attrNameLst>
                                      </p:cBhvr>
                                      <p:tavLst>
                                        <p:tav tm="0">
                                          <p:val>
                                            <p:strVal val="#ppt_w+.3"/>
                                          </p:val>
                                        </p:tav>
                                        <p:tav tm="100000">
                                          <p:val>
                                            <p:strVal val="#ppt_w"/>
                                          </p:val>
                                        </p:tav>
                                      </p:tavLst>
                                    </p:anim>
                                    <p:anim calcmode="lin" valueType="num">
                                      <p:cBhvr>
                                        <p:cTn id="56" dur="1000" fill="hold"/>
                                        <p:tgtEl>
                                          <p:spTgt spid="31"/>
                                        </p:tgtEl>
                                        <p:attrNameLst>
                                          <p:attrName>ppt_h</p:attrName>
                                        </p:attrNameLst>
                                      </p:cBhvr>
                                      <p:tavLst>
                                        <p:tav tm="0">
                                          <p:val>
                                            <p:strVal val="#ppt_h"/>
                                          </p:val>
                                        </p:tav>
                                        <p:tav tm="100000">
                                          <p:val>
                                            <p:strVal val="#ppt_h"/>
                                          </p:val>
                                        </p:tav>
                                      </p:tavLst>
                                    </p:anim>
                                    <p:animEffect transition="in" filter="fade">
                                      <p:cBhvr>
                                        <p:cTn id="57" dur="1000"/>
                                        <p:tgtEl>
                                          <p:spTgt spid="31"/>
                                        </p:tgtEl>
                                      </p:cBhvr>
                                    </p:animEffect>
                                  </p:childTnLst>
                                </p:cTn>
                              </p:par>
                            </p:childTnLst>
                          </p:cTn>
                        </p:par>
                        <p:par>
                          <p:cTn id="58" fill="hold">
                            <p:stCondLst>
                              <p:cond delay="10500"/>
                            </p:stCondLst>
                            <p:childTnLst>
                              <p:par>
                                <p:cTn id="59" presetID="50" presetClass="entr" presetSubtype="0" decel="100000" fill="hold" nodeType="afterEffect">
                                  <p:stCondLst>
                                    <p:cond delay="500"/>
                                  </p:stCondLst>
                                  <p:childTnLst>
                                    <p:set>
                                      <p:cBhvr>
                                        <p:cTn id="60" dur="1" fill="hold">
                                          <p:stCondLst>
                                            <p:cond delay="0"/>
                                          </p:stCondLst>
                                        </p:cTn>
                                        <p:tgtEl>
                                          <p:spTgt spid="29"/>
                                        </p:tgtEl>
                                        <p:attrNameLst>
                                          <p:attrName>style.visibility</p:attrName>
                                        </p:attrNameLst>
                                      </p:cBhvr>
                                      <p:to>
                                        <p:strVal val="visible"/>
                                      </p:to>
                                    </p:set>
                                    <p:anim calcmode="lin" valueType="num">
                                      <p:cBhvr>
                                        <p:cTn id="61" dur="1000" fill="hold"/>
                                        <p:tgtEl>
                                          <p:spTgt spid="29"/>
                                        </p:tgtEl>
                                        <p:attrNameLst>
                                          <p:attrName>ppt_w</p:attrName>
                                        </p:attrNameLst>
                                      </p:cBhvr>
                                      <p:tavLst>
                                        <p:tav tm="0">
                                          <p:val>
                                            <p:strVal val="#ppt_w+.3"/>
                                          </p:val>
                                        </p:tav>
                                        <p:tav tm="100000">
                                          <p:val>
                                            <p:strVal val="#ppt_w"/>
                                          </p:val>
                                        </p:tav>
                                      </p:tavLst>
                                    </p:anim>
                                    <p:anim calcmode="lin" valueType="num">
                                      <p:cBhvr>
                                        <p:cTn id="62" dur="1000" fill="hold"/>
                                        <p:tgtEl>
                                          <p:spTgt spid="29"/>
                                        </p:tgtEl>
                                        <p:attrNameLst>
                                          <p:attrName>ppt_h</p:attrName>
                                        </p:attrNameLst>
                                      </p:cBhvr>
                                      <p:tavLst>
                                        <p:tav tm="0">
                                          <p:val>
                                            <p:strVal val="#ppt_h"/>
                                          </p:val>
                                        </p:tav>
                                        <p:tav tm="100000">
                                          <p:val>
                                            <p:strVal val="#ppt_h"/>
                                          </p:val>
                                        </p:tav>
                                      </p:tavLst>
                                    </p:anim>
                                    <p:animEffect transition="in" filter="fade">
                                      <p:cBhvr>
                                        <p:cTn id="63" dur="1000"/>
                                        <p:tgtEl>
                                          <p:spTgt spid="29"/>
                                        </p:tgtEl>
                                      </p:cBhvr>
                                    </p:animEffect>
                                  </p:childTnLst>
                                </p:cTn>
                              </p:par>
                            </p:childTnLst>
                          </p:cTn>
                        </p:par>
                        <p:par>
                          <p:cTn id="64" fill="hold">
                            <p:stCondLst>
                              <p:cond delay="12000"/>
                            </p:stCondLst>
                            <p:childTnLst>
                              <p:par>
                                <p:cTn id="65" presetID="50" presetClass="entr" presetSubtype="0" decel="100000" fill="hold" nodeType="afterEffect">
                                  <p:stCondLst>
                                    <p:cond delay="5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1000" fill="hold"/>
                                        <p:tgtEl>
                                          <p:spTgt spid="24"/>
                                        </p:tgtEl>
                                        <p:attrNameLst>
                                          <p:attrName>ppt_w</p:attrName>
                                        </p:attrNameLst>
                                      </p:cBhvr>
                                      <p:tavLst>
                                        <p:tav tm="0">
                                          <p:val>
                                            <p:strVal val="#ppt_w+.3"/>
                                          </p:val>
                                        </p:tav>
                                        <p:tav tm="100000">
                                          <p:val>
                                            <p:strVal val="#ppt_w"/>
                                          </p:val>
                                        </p:tav>
                                      </p:tavLst>
                                    </p:anim>
                                    <p:anim calcmode="lin" valueType="num">
                                      <p:cBhvr>
                                        <p:cTn id="68" dur="1000" fill="hold"/>
                                        <p:tgtEl>
                                          <p:spTgt spid="24"/>
                                        </p:tgtEl>
                                        <p:attrNameLst>
                                          <p:attrName>ppt_h</p:attrName>
                                        </p:attrNameLst>
                                      </p:cBhvr>
                                      <p:tavLst>
                                        <p:tav tm="0">
                                          <p:val>
                                            <p:strVal val="#ppt_h"/>
                                          </p:val>
                                        </p:tav>
                                        <p:tav tm="100000">
                                          <p:val>
                                            <p:strVal val="#ppt_h"/>
                                          </p:val>
                                        </p:tav>
                                      </p:tavLst>
                                    </p:anim>
                                    <p:animEffect transition="in" filter="fade">
                                      <p:cBhvr>
                                        <p:cTn id="69" dur="1000"/>
                                        <p:tgtEl>
                                          <p:spTgt spid="24"/>
                                        </p:tgtEl>
                                      </p:cBhvr>
                                    </p:animEffect>
                                  </p:childTnLst>
                                </p:cTn>
                              </p:par>
                            </p:childTnLst>
                          </p:cTn>
                        </p:par>
                        <p:par>
                          <p:cTn id="70" fill="hold">
                            <p:stCondLst>
                              <p:cond delay="13500"/>
                            </p:stCondLst>
                            <p:childTnLst>
                              <p:par>
                                <p:cTn id="71" presetID="50" presetClass="entr" presetSubtype="0" decel="100000" fill="hold" nodeType="afterEffect">
                                  <p:stCondLst>
                                    <p:cond delay="500"/>
                                  </p:stCondLst>
                                  <p:childTnLst>
                                    <p:set>
                                      <p:cBhvr>
                                        <p:cTn id="72" dur="1" fill="hold">
                                          <p:stCondLst>
                                            <p:cond delay="0"/>
                                          </p:stCondLst>
                                        </p:cTn>
                                        <p:tgtEl>
                                          <p:spTgt spid="16"/>
                                        </p:tgtEl>
                                        <p:attrNameLst>
                                          <p:attrName>style.visibility</p:attrName>
                                        </p:attrNameLst>
                                      </p:cBhvr>
                                      <p:to>
                                        <p:strVal val="visible"/>
                                      </p:to>
                                    </p:set>
                                    <p:anim calcmode="lin" valueType="num">
                                      <p:cBhvr>
                                        <p:cTn id="73" dur="1000" fill="hold"/>
                                        <p:tgtEl>
                                          <p:spTgt spid="16"/>
                                        </p:tgtEl>
                                        <p:attrNameLst>
                                          <p:attrName>ppt_w</p:attrName>
                                        </p:attrNameLst>
                                      </p:cBhvr>
                                      <p:tavLst>
                                        <p:tav tm="0">
                                          <p:val>
                                            <p:strVal val="#ppt_w+.3"/>
                                          </p:val>
                                        </p:tav>
                                        <p:tav tm="100000">
                                          <p:val>
                                            <p:strVal val="#ppt_w"/>
                                          </p:val>
                                        </p:tav>
                                      </p:tavLst>
                                    </p:anim>
                                    <p:anim calcmode="lin" valueType="num">
                                      <p:cBhvr>
                                        <p:cTn id="74" dur="1000" fill="hold"/>
                                        <p:tgtEl>
                                          <p:spTgt spid="16"/>
                                        </p:tgtEl>
                                        <p:attrNameLst>
                                          <p:attrName>ppt_h</p:attrName>
                                        </p:attrNameLst>
                                      </p:cBhvr>
                                      <p:tavLst>
                                        <p:tav tm="0">
                                          <p:val>
                                            <p:strVal val="#ppt_h"/>
                                          </p:val>
                                        </p:tav>
                                        <p:tav tm="100000">
                                          <p:val>
                                            <p:strVal val="#ppt_h"/>
                                          </p:val>
                                        </p:tav>
                                      </p:tavLst>
                                    </p:anim>
                                    <p:animEffect transition="in" filter="fade">
                                      <p:cBhvr>
                                        <p:cTn id="75" dur="1000"/>
                                        <p:tgtEl>
                                          <p:spTgt spid="16"/>
                                        </p:tgtEl>
                                      </p:cBhvr>
                                    </p:animEffect>
                                  </p:childTnLst>
                                </p:cTn>
                              </p:par>
                            </p:childTnLst>
                          </p:cTn>
                        </p:par>
                        <p:par>
                          <p:cTn id="76" fill="hold">
                            <p:stCondLst>
                              <p:cond delay="15000"/>
                            </p:stCondLst>
                            <p:childTnLst>
                              <p:par>
                                <p:cTn id="77" presetID="50" presetClass="entr" presetSubtype="0" decel="100000" fill="hold" nodeType="afterEffect">
                                  <p:stCondLst>
                                    <p:cond delay="500"/>
                                  </p:stCondLst>
                                  <p:childTnLst>
                                    <p:set>
                                      <p:cBhvr>
                                        <p:cTn id="78" dur="1" fill="hold">
                                          <p:stCondLst>
                                            <p:cond delay="0"/>
                                          </p:stCondLst>
                                        </p:cTn>
                                        <p:tgtEl>
                                          <p:spTgt spid="28"/>
                                        </p:tgtEl>
                                        <p:attrNameLst>
                                          <p:attrName>style.visibility</p:attrName>
                                        </p:attrNameLst>
                                      </p:cBhvr>
                                      <p:to>
                                        <p:strVal val="visible"/>
                                      </p:to>
                                    </p:set>
                                    <p:anim calcmode="lin" valueType="num">
                                      <p:cBhvr>
                                        <p:cTn id="79" dur="1000" fill="hold"/>
                                        <p:tgtEl>
                                          <p:spTgt spid="28"/>
                                        </p:tgtEl>
                                        <p:attrNameLst>
                                          <p:attrName>ppt_w</p:attrName>
                                        </p:attrNameLst>
                                      </p:cBhvr>
                                      <p:tavLst>
                                        <p:tav tm="0">
                                          <p:val>
                                            <p:strVal val="#ppt_w+.3"/>
                                          </p:val>
                                        </p:tav>
                                        <p:tav tm="100000">
                                          <p:val>
                                            <p:strVal val="#ppt_w"/>
                                          </p:val>
                                        </p:tav>
                                      </p:tavLst>
                                    </p:anim>
                                    <p:anim calcmode="lin" valueType="num">
                                      <p:cBhvr>
                                        <p:cTn id="80" dur="1000" fill="hold"/>
                                        <p:tgtEl>
                                          <p:spTgt spid="28"/>
                                        </p:tgtEl>
                                        <p:attrNameLst>
                                          <p:attrName>ppt_h</p:attrName>
                                        </p:attrNameLst>
                                      </p:cBhvr>
                                      <p:tavLst>
                                        <p:tav tm="0">
                                          <p:val>
                                            <p:strVal val="#ppt_h"/>
                                          </p:val>
                                        </p:tav>
                                        <p:tav tm="100000">
                                          <p:val>
                                            <p:strVal val="#ppt_h"/>
                                          </p:val>
                                        </p:tav>
                                      </p:tavLst>
                                    </p:anim>
                                    <p:animEffect transition="in" filter="fade">
                                      <p:cBhvr>
                                        <p:cTn id="81" dur="1000"/>
                                        <p:tgtEl>
                                          <p:spTgt spid="28"/>
                                        </p:tgtEl>
                                      </p:cBhvr>
                                    </p:animEffect>
                                  </p:childTnLst>
                                </p:cTn>
                              </p:par>
                            </p:childTnLst>
                          </p:cTn>
                        </p:par>
                        <p:par>
                          <p:cTn id="82" fill="hold">
                            <p:stCondLst>
                              <p:cond delay="16500"/>
                            </p:stCondLst>
                            <p:childTnLst>
                              <p:par>
                                <p:cTn id="83" presetID="50" presetClass="entr" presetSubtype="0" decel="100000" fill="hold" nodeType="afterEffect">
                                  <p:stCondLst>
                                    <p:cond delay="500"/>
                                  </p:stCondLst>
                                  <p:childTnLst>
                                    <p:set>
                                      <p:cBhvr>
                                        <p:cTn id="84" dur="1" fill="hold">
                                          <p:stCondLst>
                                            <p:cond delay="0"/>
                                          </p:stCondLst>
                                        </p:cTn>
                                        <p:tgtEl>
                                          <p:spTgt spid="21"/>
                                        </p:tgtEl>
                                        <p:attrNameLst>
                                          <p:attrName>style.visibility</p:attrName>
                                        </p:attrNameLst>
                                      </p:cBhvr>
                                      <p:to>
                                        <p:strVal val="visible"/>
                                      </p:to>
                                    </p:set>
                                    <p:anim calcmode="lin" valueType="num">
                                      <p:cBhvr>
                                        <p:cTn id="85" dur="1000" fill="hold"/>
                                        <p:tgtEl>
                                          <p:spTgt spid="21"/>
                                        </p:tgtEl>
                                        <p:attrNameLst>
                                          <p:attrName>ppt_w</p:attrName>
                                        </p:attrNameLst>
                                      </p:cBhvr>
                                      <p:tavLst>
                                        <p:tav tm="0">
                                          <p:val>
                                            <p:strVal val="#ppt_w+.3"/>
                                          </p:val>
                                        </p:tav>
                                        <p:tav tm="100000">
                                          <p:val>
                                            <p:strVal val="#ppt_w"/>
                                          </p:val>
                                        </p:tav>
                                      </p:tavLst>
                                    </p:anim>
                                    <p:anim calcmode="lin" valueType="num">
                                      <p:cBhvr>
                                        <p:cTn id="86" dur="1000" fill="hold"/>
                                        <p:tgtEl>
                                          <p:spTgt spid="21"/>
                                        </p:tgtEl>
                                        <p:attrNameLst>
                                          <p:attrName>ppt_h</p:attrName>
                                        </p:attrNameLst>
                                      </p:cBhvr>
                                      <p:tavLst>
                                        <p:tav tm="0">
                                          <p:val>
                                            <p:strVal val="#ppt_h"/>
                                          </p:val>
                                        </p:tav>
                                        <p:tav tm="100000">
                                          <p:val>
                                            <p:strVal val="#ppt_h"/>
                                          </p:val>
                                        </p:tav>
                                      </p:tavLst>
                                    </p:anim>
                                    <p:animEffect transition="in" filter="fade">
                                      <p:cBhvr>
                                        <p:cTn id="87" dur="1000"/>
                                        <p:tgtEl>
                                          <p:spTgt spid="21"/>
                                        </p:tgtEl>
                                      </p:cBhvr>
                                    </p:animEffect>
                                  </p:childTnLst>
                                </p:cTn>
                              </p:par>
                            </p:childTnLst>
                          </p:cTn>
                        </p:par>
                        <p:par>
                          <p:cTn id="88" fill="hold">
                            <p:stCondLst>
                              <p:cond delay="18000"/>
                            </p:stCondLst>
                            <p:childTnLst>
                              <p:par>
                                <p:cTn id="89" presetID="50" presetClass="entr" presetSubtype="0" decel="100000" fill="hold" nodeType="afterEffect">
                                  <p:stCondLst>
                                    <p:cond delay="500"/>
                                  </p:stCondLst>
                                  <p:childTnLst>
                                    <p:set>
                                      <p:cBhvr>
                                        <p:cTn id="90" dur="1" fill="hold">
                                          <p:stCondLst>
                                            <p:cond delay="0"/>
                                          </p:stCondLst>
                                        </p:cTn>
                                        <p:tgtEl>
                                          <p:spTgt spid="14"/>
                                        </p:tgtEl>
                                        <p:attrNameLst>
                                          <p:attrName>style.visibility</p:attrName>
                                        </p:attrNameLst>
                                      </p:cBhvr>
                                      <p:to>
                                        <p:strVal val="visible"/>
                                      </p:to>
                                    </p:set>
                                    <p:anim calcmode="lin" valueType="num">
                                      <p:cBhvr>
                                        <p:cTn id="91" dur="2000" fill="hold"/>
                                        <p:tgtEl>
                                          <p:spTgt spid="14"/>
                                        </p:tgtEl>
                                        <p:attrNameLst>
                                          <p:attrName>ppt_w</p:attrName>
                                        </p:attrNameLst>
                                      </p:cBhvr>
                                      <p:tavLst>
                                        <p:tav tm="0">
                                          <p:val>
                                            <p:strVal val="#ppt_w+.3"/>
                                          </p:val>
                                        </p:tav>
                                        <p:tav tm="100000">
                                          <p:val>
                                            <p:strVal val="#ppt_w"/>
                                          </p:val>
                                        </p:tav>
                                      </p:tavLst>
                                    </p:anim>
                                    <p:anim calcmode="lin" valueType="num">
                                      <p:cBhvr>
                                        <p:cTn id="92" dur="2000" fill="hold"/>
                                        <p:tgtEl>
                                          <p:spTgt spid="14"/>
                                        </p:tgtEl>
                                        <p:attrNameLst>
                                          <p:attrName>ppt_h</p:attrName>
                                        </p:attrNameLst>
                                      </p:cBhvr>
                                      <p:tavLst>
                                        <p:tav tm="0">
                                          <p:val>
                                            <p:strVal val="#ppt_h"/>
                                          </p:val>
                                        </p:tav>
                                        <p:tav tm="100000">
                                          <p:val>
                                            <p:strVal val="#ppt_h"/>
                                          </p:val>
                                        </p:tav>
                                      </p:tavLst>
                                    </p:anim>
                                    <p:animEffect transition="in" filter="fade">
                                      <p:cBhvr>
                                        <p:cTn id="93" dur="2000"/>
                                        <p:tgtEl>
                                          <p:spTgt spid="14"/>
                                        </p:tgtEl>
                                      </p:cBhvr>
                                    </p:animEffect>
                                  </p:childTnLst>
                                </p:cTn>
                              </p:par>
                            </p:childTnLst>
                          </p:cTn>
                        </p:par>
                        <p:par>
                          <p:cTn id="94" fill="hold">
                            <p:stCondLst>
                              <p:cond delay="20500"/>
                            </p:stCondLst>
                            <p:childTnLst>
                              <p:par>
                                <p:cTn id="95" presetID="50" presetClass="entr" presetSubtype="0" decel="100000" fill="hold" nodeType="afterEffect">
                                  <p:stCondLst>
                                    <p:cond delay="400"/>
                                  </p:stCondLst>
                                  <p:childTnLst>
                                    <p:set>
                                      <p:cBhvr>
                                        <p:cTn id="96" dur="1" fill="hold">
                                          <p:stCondLst>
                                            <p:cond delay="0"/>
                                          </p:stCondLst>
                                        </p:cTn>
                                        <p:tgtEl>
                                          <p:spTgt spid="25"/>
                                        </p:tgtEl>
                                        <p:attrNameLst>
                                          <p:attrName>style.visibility</p:attrName>
                                        </p:attrNameLst>
                                      </p:cBhvr>
                                      <p:to>
                                        <p:strVal val="visible"/>
                                      </p:to>
                                    </p:set>
                                    <p:anim calcmode="lin" valueType="num">
                                      <p:cBhvr>
                                        <p:cTn id="97" dur="1000" fill="hold"/>
                                        <p:tgtEl>
                                          <p:spTgt spid="25"/>
                                        </p:tgtEl>
                                        <p:attrNameLst>
                                          <p:attrName>ppt_w</p:attrName>
                                        </p:attrNameLst>
                                      </p:cBhvr>
                                      <p:tavLst>
                                        <p:tav tm="0">
                                          <p:val>
                                            <p:strVal val="#ppt_w+.3"/>
                                          </p:val>
                                        </p:tav>
                                        <p:tav tm="100000">
                                          <p:val>
                                            <p:strVal val="#ppt_w"/>
                                          </p:val>
                                        </p:tav>
                                      </p:tavLst>
                                    </p:anim>
                                    <p:anim calcmode="lin" valueType="num">
                                      <p:cBhvr>
                                        <p:cTn id="98" dur="1000" fill="hold"/>
                                        <p:tgtEl>
                                          <p:spTgt spid="25"/>
                                        </p:tgtEl>
                                        <p:attrNameLst>
                                          <p:attrName>ppt_h</p:attrName>
                                        </p:attrNameLst>
                                      </p:cBhvr>
                                      <p:tavLst>
                                        <p:tav tm="0">
                                          <p:val>
                                            <p:strVal val="#ppt_h"/>
                                          </p:val>
                                        </p:tav>
                                        <p:tav tm="100000">
                                          <p:val>
                                            <p:strVal val="#ppt_h"/>
                                          </p:val>
                                        </p:tav>
                                      </p:tavLst>
                                    </p:anim>
                                    <p:animEffect transition="in" filter="fade">
                                      <p:cBhvr>
                                        <p:cTn id="99" dur="1000"/>
                                        <p:tgtEl>
                                          <p:spTgt spid="25"/>
                                        </p:tgtEl>
                                      </p:cBhvr>
                                    </p:animEffect>
                                  </p:childTnLst>
                                </p:cTn>
                              </p:par>
                            </p:childTnLst>
                          </p:cTn>
                        </p:par>
                        <p:par>
                          <p:cTn id="100" fill="hold">
                            <p:stCondLst>
                              <p:cond delay="21900"/>
                            </p:stCondLst>
                            <p:childTnLst>
                              <p:par>
                                <p:cTn id="101" presetID="50" presetClass="entr" presetSubtype="0" decel="100000" fill="hold" nodeType="afterEffect">
                                  <p:stCondLst>
                                    <p:cond delay="500"/>
                                  </p:stCondLst>
                                  <p:childTnLst>
                                    <p:set>
                                      <p:cBhvr>
                                        <p:cTn id="102" dur="1" fill="hold">
                                          <p:stCondLst>
                                            <p:cond delay="0"/>
                                          </p:stCondLst>
                                        </p:cTn>
                                        <p:tgtEl>
                                          <p:spTgt spid="30"/>
                                        </p:tgtEl>
                                        <p:attrNameLst>
                                          <p:attrName>style.visibility</p:attrName>
                                        </p:attrNameLst>
                                      </p:cBhvr>
                                      <p:to>
                                        <p:strVal val="visible"/>
                                      </p:to>
                                    </p:set>
                                    <p:anim calcmode="lin" valueType="num">
                                      <p:cBhvr>
                                        <p:cTn id="103" dur="1000" fill="hold"/>
                                        <p:tgtEl>
                                          <p:spTgt spid="30"/>
                                        </p:tgtEl>
                                        <p:attrNameLst>
                                          <p:attrName>ppt_w</p:attrName>
                                        </p:attrNameLst>
                                      </p:cBhvr>
                                      <p:tavLst>
                                        <p:tav tm="0">
                                          <p:val>
                                            <p:strVal val="#ppt_w+.3"/>
                                          </p:val>
                                        </p:tav>
                                        <p:tav tm="100000">
                                          <p:val>
                                            <p:strVal val="#ppt_w"/>
                                          </p:val>
                                        </p:tav>
                                      </p:tavLst>
                                    </p:anim>
                                    <p:anim calcmode="lin" valueType="num">
                                      <p:cBhvr>
                                        <p:cTn id="104" dur="1000" fill="hold"/>
                                        <p:tgtEl>
                                          <p:spTgt spid="30"/>
                                        </p:tgtEl>
                                        <p:attrNameLst>
                                          <p:attrName>ppt_h</p:attrName>
                                        </p:attrNameLst>
                                      </p:cBhvr>
                                      <p:tavLst>
                                        <p:tav tm="0">
                                          <p:val>
                                            <p:strVal val="#ppt_h"/>
                                          </p:val>
                                        </p:tav>
                                        <p:tav tm="100000">
                                          <p:val>
                                            <p:strVal val="#ppt_h"/>
                                          </p:val>
                                        </p:tav>
                                      </p:tavLst>
                                    </p:anim>
                                    <p:animEffect transition="in" filter="fade">
                                      <p:cBhvr>
                                        <p:cTn id="105" dur="1000"/>
                                        <p:tgtEl>
                                          <p:spTgt spid="30"/>
                                        </p:tgtEl>
                                      </p:cBhvr>
                                    </p:animEffect>
                                  </p:childTnLst>
                                </p:cTn>
                              </p:par>
                            </p:childTnLst>
                          </p:cTn>
                        </p:par>
                        <p:par>
                          <p:cTn id="106" fill="hold">
                            <p:stCondLst>
                              <p:cond delay="23400"/>
                            </p:stCondLst>
                            <p:childTnLst>
                              <p:par>
                                <p:cTn id="107" presetID="50" presetClass="entr" presetSubtype="0" decel="100000" fill="hold" nodeType="afterEffect">
                                  <p:stCondLst>
                                    <p:cond delay="400"/>
                                  </p:stCondLst>
                                  <p:childTnLst>
                                    <p:set>
                                      <p:cBhvr>
                                        <p:cTn id="108" dur="1" fill="hold">
                                          <p:stCondLst>
                                            <p:cond delay="0"/>
                                          </p:stCondLst>
                                        </p:cTn>
                                        <p:tgtEl>
                                          <p:spTgt spid="17"/>
                                        </p:tgtEl>
                                        <p:attrNameLst>
                                          <p:attrName>style.visibility</p:attrName>
                                        </p:attrNameLst>
                                      </p:cBhvr>
                                      <p:to>
                                        <p:strVal val="visible"/>
                                      </p:to>
                                    </p:set>
                                    <p:anim calcmode="lin" valueType="num">
                                      <p:cBhvr>
                                        <p:cTn id="109" dur="1000" fill="hold"/>
                                        <p:tgtEl>
                                          <p:spTgt spid="17"/>
                                        </p:tgtEl>
                                        <p:attrNameLst>
                                          <p:attrName>ppt_w</p:attrName>
                                        </p:attrNameLst>
                                      </p:cBhvr>
                                      <p:tavLst>
                                        <p:tav tm="0">
                                          <p:val>
                                            <p:strVal val="#ppt_w+.3"/>
                                          </p:val>
                                        </p:tav>
                                        <p:tav tm="100000">
                                          <p:val>
                                            <p:strVal val="#ppt_w"/>
                                          </p:val>
                                        </p:tav>
                                      </p:tavLst>
                                    </p:anim>
                                    <p:anim calcmode="lin" valueType="num">
                                      <p:cBhvr>
                                        <p:cTn id="110" dur="1000" fill="hold"/>
                                        <p:tgtEl>
                                          <p:spTgt spid="17"/>
                                        </p:tgtEl>
                                        <p:attrNameLst>
                                          <p:attrName>ppt_h</p:attrName>
                                        </p:attrNameLst>
                                      </p:cBhvr>
                                      <p:tavLst>
                                        <p:tav tm="0">
                                          <p:val>
                                            <p:strVal val="#ppt_h"/>
                                          </p:val>
                                        </p:tav>
                                        <p:tav tm="100000">
                                          <p:val>
                                            <p:strVal val="#ppt_h"/>
                                          </p:val>
                                        </p:tav>
                                      </p:tavLst>
                                    </p:anim>
                                    <p:animEffect transition="in" filter="fade">
                                      <p:cBhvr>
                                        <p:cTn id="111" dur="1000"/>
                                        <p:tgtEl>
                                          <p:spTgt spid="17"/>
                                        </p:tgtEl>
                                      </p:cBhvr>
                                    </p:animEffect>
                                  </p:childTnLst>
                                </p:cTn>
                              </p:par>
                            </p:childTnLst>
                          </p:cTn>
                        </p:par>
                        <p:par>
                          <p:cTn id="112" fill="hold">
                            <p:stCondLst>
                              <p:cond delay="24800"/>
                            </p:stCondLst>
                            <p:childTnLst>
                              <p:par>
                                <p:cTn id="113" presetID="50" presetClass="entr" presetSubtype="0" decel="100000" fill="hold" nodeType="afterEffect">
                                  <p:stCondLst>
                                    <p:cond delay="300"/>
                                  </p:stCondLst>
                                  <p:childTnLst>
                                    <p:set>
                                      <p:cBhvr>
                                        <p:cTn id="114" dur="1" fill="hold">
                                          <p:stCondLst>
                                            <p:cond delay="0"/>
                                          </p:stCondLst>
                                        </p:cTn>
                                        <p:tgtEl>
                                          <p:spTgt spid="34"/>
                                        </p:tgtEl>
                                        <p:attrNameLst>
                                          <p:attrName>style.visibility</p:attrName>
                                        </p:attrNameLst>
                                      </p:cBhvr>
                                      <p:to>
                                        <p:strVal val="visible"/>
                                      </p:to>
                                    </p:set>
                                    <p:anim calcmode="lin" valueType="num">
                                      <p:cBhvr>
                                        <p:cTn id="115" dur="1000" fill="hold"/>
                                        <p:tgtEl>
                                          <p:spTgt spid="34"/>
                                        </p:tgtEl>
                                        <p:attrNameLst>
                                          <p:attrName>ppt_w</p:attrName>
                                        </p:attrNameLst>
                                      </p:cBhvr>
                                      <p:tavLst>
                                        <p:tav tm="0">
                                          <p:val>
                                            <p:strVal val="#ppt_w+.3"/>
                                          </p:val>
                                        </p:tav>
                                        <p:tav tm="100000">
                                          <p:val>
                                            <p:strVal val="#ppt_w"/>
                                          </p:val>
                                        </p:tav>
                                      </p:tavLst>
                                    </p:anim>
                                    <p:anim calcmode="lin" valueType="num">
                                      <p:cBhvr>
                                        <p:cTn id="116" dur="1000" fill="hold"/>
                                        <p:tgtEl>
                                          <p:spTgt spid="34"/>
                                        </p:tgtEl>
                                        <p:attrNameLst>
                                          <p:attrName>ppt_h</p:attrName>
                                        </p:attrNameLst>
                                      </p:cBhvr>
                                      <p:tavLst>
                                        <p:tav tm="0">
                                          <p:val>
                                            <p:strVal val="#ppt_h"/>
                                          </p:val>
                                        </p:tav>
                                        <p:tav tm="100000">
                                          <p:val>
                                            <p:strVal val="#ppt_h"/>
                                          </p:val>
                                        </p:tav>
                                      </p:tavLst>
                                    </p:anim>
                                    <p:animEffect transition="in" filter="fade">
                                      <p:cBhvr>
                                        <p:cTn id="117" dur="1000"/>
                                        <p:tgtEl>
                                          <p:spTgt spid="34"/>
                                        </p:tgtEl>
                                      </p:cBhvr>
                                    </p:animEffect>
                                  </p:childTnLst>
                                </p:cTn>
                              </p:par>
                            </p:childTnLst>
                          </p:cTn>
                        </p:par>
                        <p:par>
                          <p:cTn id="118" fill="hold">
                            <p:stCondLst>
                              <p:cond delay="26100"/>
                            </p:stCondLst>
                            <p:childTnLst>
                              <p:par>
                                <p:cTn id="119" presetID="50" presetClass="entr" presetSubtype="0" decel="100000" fill="hold" nodeType="afterEffect">
                                  <p:stCondLst>
                                    <p:cond delay="300"/>
                                  </p:stCondLst>
                                  <p:childTnLst>
                                    <p:set>
                                      <p:cBhvr>
                                        <p:cTn id="120" dur="1" fill="hold">
                                          <p:stCondLst>
                                            <p:cond delay="0"/>
                                          </p:stCondLst>
                                        </p:cTn>
                                        <p:tgtEl>
                                          <p:spTgt spid="33"/>
                                        </p:tgtEl>
                                        <p:attrNameLst>
                                          <p:attrName>style.visibility</p:attrName>
                                        </p:attrNameLst>
                                      </p:cBhvr>
                                      <p:to>
                                        <p:strVal val="visible"/>
                                      </p:to>
                                    </p:set>
                                    <p:anim calcmode="lin" valueType="num">
                                      <p:cBhvr>
                                        <p:cTn id="121" dur="1000" fill="hold"/>
                                        <p:tgtEl>
                                          <p:spTgt spid="33"/>
                                        </p:tgtEl>
                                        <p:attrNameLst>
                                          <p:attrName>ppt_w</p:attrName>
                                        </p:attrNameLst>
                                      </p:cBhvr>
                                      <p:tavLst>
                                        <p:tav tm="0">
                                          <p:val>
                                            <p:strVal val="#ppt_w+.3"/>
                                          </p:val>
                                        </p:tav>
                                        <p:tav tm="100000">
                                          <p:val>
                                            <p:strVal val="#ppt_w"/>
                                          </p:val>
                                        </p:tav>
                                      </p:tavLst>
                                    </p:anim>
                                    <p:anim calcmode="lin" valueType="num">
                                      <p:cBhvr>
                                        <p:cTn id="122" dur="1000" fill="hold"/>
                                        <p:tgtEl>
                                          <p:spTgt spid="33"/>
                                        </p:tgtEl>
                                        <p:attrNameLst>
                                          <p:attrName>ppt_h</p:attrName>
                                        </p:attrNameLst>
                                      </p:cBhvr>
                                      <p:tavLst>
                                        <p:tav tm="0">
                                          <p:val>
                                            <p:strVal val="#ppt_h"/>
                                          </p:val>
                                        </p:tav>
                                        <p:tav tm="100000">
                                          <p:val>
                                            <p:strVal val="#ppt_h"/>
                                          </p:val>
                                        </p:tav>
                                      </p:tavLst>
                                    </p:anim>
                                    <p:animEffect transition="in" filter="fade">
                                      <p:cBhvr>
                                        <p:cTn id="123" dur="1000"/>
                                        <p:tgtEl>
                                          <p:spTgt spid="33"/>
                                        </p:tgtEl>
                                      </p:cBhvr>
                                    </p:animEffect>
                                  </p:childTnLst>
                                </p:cTn>
                              </p:par>
                            </p:childTnLst>
                          </p:cTn>
                        </p:par>
                        <p:par>
                          <p:cTn id="124" fill="hold">
                            <p:stCondLst>
                              <p:cond delay="27400"/>
                            </p:stCondLst>
                            <p:childTnLst>
                              <p:par>
                                <p:cTn id="125" presetID="50" presetClass="entr" presetSubtype="0" decel="100000" fill="hold" nodeType="afterEffect">
                                  <p:stCondLst>
                                    <p:cond delay="200"/>
                                  </p:stCondLst>
                                  <p:childTnLst>
                                    <p:set>
                                      <p:cBhvr>
                                        <p:cTn id="126" dur="1" fill="hold">
                                          <p:stCondLst>
                                            <p:cond delay="0"/>
                                          </p:stCondLst>
                                        </p:cTn>
                                        <p:tgtEl>
                                          <p:spTgt spid="35"/>
                                        </p:tgtEl>
                                        <p:attrNameLst>
                                          <p:attrName>style.visibility</p:attrName>
                                        </p:attrNameLst>
                                      </p:cBhvr>
                                      <p:to>
                                        <p:strVal val="visible"/>
                                      </p:to>
                                    </p:set>
                                    <p:anim calcmode="lin" valueType="num">
                                      <p:cBhvr>
                                        <p:cTn id="127" dur="1000" fill="hold"/>
                                        <p:tgtEl>
                                          <p:spTgt spid="35"/>
                                        </p:tgtEl>
                                        <p:attrNameLst>
                                          <p:attrName>ppt_w</p:attrName>
                                        </p:attrNameLst>
                                      </p:cBhvr>
                                      <p:tavLst>
                                        <p:tav tm="0">
                                          <p:val>
                                            <p:strVal val="#ppt_w+.3"/>
                                          </p:val>
                                        </p:tav>
                                        <p:tav tm="100000">
                                          <p:val>
                                            <p:strVal val="#ppt_w"/>
                                          </p:val>
                                        </p:tav>
                                      </p:tavLst>
                                    </p:anim>
                                    <p:anim calcmode="lin" valueType="num">
                                      <p:cBhvr>
                                        <p:cTn id="128" dur="1000" fill="hold"/>
                                        <p:tgtEl>
                                          <p:spTgt spid="35"/>
                                        </p:tgtEl>
                                        <p:attrNameLst>
                                          <p:attrName>ppt_h</p:attrName>
                                        </p:attrNameLst>
                                      </p:cBhvr>
                                      <p:tavLst>
                                        <p:tav tm="0">
                                          <p:val>
                                            <p:strVal val="#ppt_h"/>
                                          </p:val>
                                        </p:tav>
                                        <p:tav tm="100000">
                                          <p:val>
                                            <p:strVal val="#ppt_h"/>
                                          </p:val>
                                        </p:tav>
                                      </p:tavLst>
                                    </p:anim>
                                    <p:animEffect transition="in" filter="fade">
                                      <p:cBhvr>
                                        <p:cTn id="129" dur="1000"/>
                                        <p:tgtEl>
                                          <p:spTgt spid="35"/>
                                        </p:tgtEl>
                                      </p:cBhvr>
                                    </p:animEffect>
                                  </p:childTnLst>
                                </p:cTn>
                              </p:par>
                            </p:childTnLst>
                          </p:cTn>
                        </p:par>
                        <p:par>
                          <p:cTn id="130" fill="hold">
                            <p:stCondLst>
                              <p:cond delay="28600"/>
                            </p:stCondLst>
                            <p:childTnLst>
                              <p:par>
                                <p:cTn id="131" presetID="50" presetClass="entr" presetSubtype="0" decel="100000" fill="hold" nodeType="afterEffect">
                                  <p:stCondLst>
                                    <p:cond delay="200"/>
                                  </p:stCondLst>
                                  <p:childTnLst>
                                    <p:set>
                                      <p:cBhvr>
                                        <p:cTn id="132" dur="1" fill="hold">
                                          <p:stCondLst>
                                            <p:cond delay="0"/>
                                          </p:stCondLst>
                                        </p:cTn>
                                        <p:tgtEl>
                                          <p:spTgt spid="18"/>
                                        </p:tgtEl>
                                        <p:attrNameLst>
                                          <p:attrName>style.visibility</p:attrName>
                                        </p:attrNameLst>
                                      </p:cBhvr>
                                      <p:to>
                                        <p:strVal val="visible"/>
                                      </p:to>
                                    </p:set>
                                    <p:anim calcmode="lin" valueType="num">
                                      <p:cBhvr>
                                        <p:cTn id="133" dur="1000" fill="hold"/>
                                        <p:tgtEl>
                                          <p:spTgt spid="18"/>
                                        </p:tgtEl>
                                        <p:attrNameLst>
                                          <p:attrName>ppt_w</p:attrName>
                                        </p:attrNameLst>
                                      </p:cBhvr>
                                      <p:tavLst>
                                        <p:tav tm="0">
                                          <p:val>
                                            <p:strVal val="#ppt_w+.3"/>
                                          </p:val>
                                        </p:tav>
                                        <p:tav tm="100000">
                                          <p:val>
                                            <p:strVal val="#ppt_w"/>
                                          </p:val>
                                        </p:tav>
                                      </p:tavLst>
                                    </p:anim>
                                    <p:anim calcmode="lin" valueType="num">
                                      <p:cBhvr>
                                        <p:cTn id="134" dur="1000" fill="hold"/>
                                        <p:tgtEl>
                                          <p:spTgt spid="18"/>
                                        </p:tgtEl>
                                        <p:attrNameLst>
                                          <p:attrName>ppt_h</p:attrName>
                                        </p:attrNameLst>
                                      </p:cBhvr>
                                      <p:tavLst>
                                        <p:tav tm="0">
                                          <p:val>
                                            <p:strVal val="#ppt_h"/>
                                          </p:val>
                                        </p:tav>
                                        <p:tav tm="100000">
                                          <p:val>
                                            <p:strVal val="#ppt_h"/>
                                          </p:val>
                                        </p:tav>
                                      </p:tavLst>
                                    </p:anim>
                                    <p:animEffect transition="in" filter="fade">
                                      <p:cBhvr>
                                        <p:cTn id="135" dur="1000"/>
                                        <p:tgtEl>
                                          <p:spTgt spid="18"/>
                                        </p:tgtEl>
                                      </p:cBhvr>
                                    </p:animEffect>
                                  </p:childTnLst>
                                </p:cTn>
                              </p:par>
                            </p:childTnLst>
                          </p:cTn>
                        </p:par>
                        <p:par>
                          <p:cTn id="136" fill="hold">
                            <p:stCondLst>
                              <p:cond delay="29800"/>
                            </p:stCondLst>
                            <p:childTnLst>
                              <p:par>
                                <p:cTn id="137" presetID="50" presetClass="entr" presetSubtype="0" decel="100000" fill="hold" nodeType="afterEffect">
                                  <p:stCondLst>
                                    <p:cond delay="100"/>
                                  </p:stCondLst>
                                  <p:childTnLst>
                                    <p:set>
                                      <p:cBhvr>
                                        <p:cTn id="138" dur="1" fill="hold">
                                          <p:stCondLst>
                                            <p:cond delay="0"/>
                                          </p:stCondLst>
                                        </p:cTn>
                                        <p:tgtEl>
                                          <p:spTgt spid="15"/>
                                        </p:tgtEl>
                                        <p:attrNameLst>
                                          <p:attrName>style.visibility</p:attrName>
                                        </p:attrNameLst>
                                      </p:cBhvr>
                                      <p:to>
                                        <p:strVal val="visible"/>
                                      </p:to>
                                    </p:set>
                                    <p:anim calcmode="lin" valueType="num">
                                      <p:cBhvr>
                                        <p:cTn id="139" dur="1000" fill="hold"/>
                                        <p:tgtEl>
                                          <p:spTgt spid="15"/>
                                        </p:tgtEl>
                                        <p:attrNameLst>
                                          <p:attrName>ppt_w</p:attrName>
                                        </p:attrNameLst>
                                      </p:cBhvr>
                                      <p:tavLst>
                                        <p:tav tm="0">
                                          <p:val>
                                            <p:strVal val="#ppt_w+.3"/>
                                          </p:val>
                                        </p:tav>
                                        <p:tav tm="100000">
                                          <p:val>
                                            <p:strVal val="#ppt_w"/>
                                          </p:val>
                                        </p:tav>
                                      </p:tavLst>
                                    </p:anim>
                                    <p:anim calcmode="lin" valueType="num">
                                      <p:cBhvr>
                                        <p:cTn id="140" dur="1000" fill="hold"/>
                                        <p:tgtEl>
                                          <p:spTgt spid="15"/>
                                        </p:tgtEl>
                                        <p:attrNameLst>
                                          <p:attrName>ppt_h</p:attrName>
                                        </p:attrNameLst>
                                      </p:cBhvr>
                                      <p:tavLst>
                                        <p:tav tm="0">
                                          <p:val>
                                            <p:strVal val="#ppt_h"/>
                                          </p:val>
                                        </p:tav>
                                        <p:tav tm="100000">
                                          <p:val>
                                            <p:strVal val="#ppt_h"/>
                                          </p:val>
                                        </p:tav>
                                      </p:tavLst>
                                    </p:anim>
                                    <p:animEffect transition="in" filter="fade">
                                      <p:cBhvr>
                                        <p:cTn id="141" dur="1000"/>
                                        <p:tgtEl>
                                          <p:spTgt spid="15"/>
                                        </p:tgtEl>
                                      </p:cBhvr>
                                    </p:animEffect>
                                  </p:childTnLst>
                                </p:cTn>
                              </p:par>
                            </p:childTnLst>
                          </p:cTn>
                        </p:par>
                        <p:par>
                          <p:cTn id="142" fill="hold">
                            <p:stCondLst>
                              <p:cond delay="30900"/>
                            </p:stCondLst>
                            <p:childTnLst>
                              <p:par>
                                <p:cTn id="143" presetID="50" presetClass="entr" presetSubtype="0" decel="100000" fill="hold" nodeType="afterEffect">
                                  <p:stCondLst>
                                    <p:cond delay="0"/>
                                  </p:stCondLst>
                                  <p:childTnLst>
                                    <p:set>
                                      <p:cBhvr>
                                        <p:cTn id="144" dur="1" fill="hold">
                                          <p:stCondLst>
                                            <p:cond delay="0"/>
                                          </p:stCondLst>
                                        </p:cTn>
                                        <p:tgtEl>
                                          <p:spTgt spid="19"/>
                                        </p:tgtEl>
                                        <p:attrNameLst>
                                          <p:attrName>style.visibility</p:attrName>
                                        </p:attrNameLst>
                                      </p:cBhvr>
                                      <p:to>
                                        <p:strVal val="visible"/>
                                      </p:to>
                                    </p:set>
                                    <p:anim calcmode="lin" valueType="num">
                                      <p:cBhvr>
                                        <p:cTn id="145" dur="1000" fill="hold"/>
                                        <p:tgtEl>
                                          <p:spTgt spid="19"/>
                                        </p:tgtEl>
                                        <p:attrNameLst>
                                          <p:attrName>ppt_w</p:attrName>
                                        </p:attrNameLst>
                                      </p:cBhvr>
                                      <p:tavLst>
                                        <p:tav tm="0">
                                          <p:val>
                                            <p:strVal val="#ppt_w+.3"/>
                                          </p:val>
                                        </p:tav>
                                        <p:tav tm="100000">
                                          <p:val>
                                            <p:strVal val="#ppt_w"/>
                                          </p:val>
                                        </p:tav>
                                      </p:tavLst>
                                    </p:anim>
                                    <p:anim calcmode="lin" valueType="num">
                                      <p:cBhvr>
                                        <p:cTn id="146" dur="1000" fill="hold"/>
                                        <p:tgtEl>
                                          <p:spTgt spid="19"/>
                                        </p:tgtEl>
                                        <p:attrNameLst>
                                          <p:attrName>ppt_h</p:attrName>
                                        </p:attrNameLst>
                                      </p:cBhvr>
                                      <p:tavLst>
                                        <p:tav tm="0">
                                          <p:val>
                                            <p:strVal val="#ppt_h"/>
                                          </p:val>
                                        </p:tav>
                                        <p:tav tm="100000">
                                          <p:val>
                                            <p:strVal val="#ppt_h"/>
                                          </p:val>
                                        </p:tav>
                                      </p:tavLst>
                                    </p:anim>
                                    <p:animEffect transition="in" filter="fade">
                                      <p:cBhvr>
                                        <p:cTn id="147" dur="1000"/>
                                        <p:tgtEl>
                                          <p:spTgt spid="19"/>
                                        </p:tgtEl>
                                      </p:cBhvr>
                                    </p:animEffect>
                                  </p:childTnLst>
                                </p:cTn>
                              </p:par>
                            </p:childTnLst>
                          </p:cTn>
                        </p:par>
                        <p:par>
                          <p:cTn id="148" fill="hold">
                            <p:stCondLst>
                              <p:cond delay="31900"/>
                            </p:stCondLst>
                            <p:childTnLst>
                              <p:par>
                                <p:cTn id="149" presetID="50" presetClass="entr" presetSubtype="0" decel="100000" fill="hold" nodeType="afterEffect">
                                  <p:stCondLst>
                                    <p:cond delay="0"/>
                                  </p:stCondLst>
                                  <p:childTnLst>
                                    <p:set>
                                      <p:cBhvr>
                                        <p:cTn id="150" dur="1" fill="hold">
                                          <p:stCondLst>
                                            <p:cond delay="0"/>
                                          </p:stCondLst>
                                        </p:cTn>
                                        <p:tgtEl>
                                          <p:spTgt spid="37"/>
                                        </p:tgtEl>
                                        <p:attrNameLst>
                                          <p:attrName>style.visibility</p:attrName>
                                        </p:attrNameLst>
                                      </p:cBhvr>
                                      <p:to>
                                        <p:strVal val="visible"/>
                                      </p:to>
                                    </p:set>
                                    <p:anim calcmode="lin" valueType="num">
                                      <p:cBhvr>
                                        <p:cTn id="151" dur="1000" fill="hold"/>
                                        <p:tgtEl>
                                          <p:spTgt spid="37"/>
                                        </p:tgtEl>
                                        <p:attrNameLst>
                                          <p:attrName>ppt_w</p:attrName>
                                        </p:attrNameLst>
                                      </p:cBhvr>
                                      <p:tavLst>
                                        <p:tav tm="0">
                                          <p:val>
                                            <p:strVal val="#ppt_w+.3"/>
                                          </p:val>
                                        </p:tav>
                                        <p:tav tm="100000">
                                          <p:val>
                                            <p:strVal val="#ppt_w"/>
                                          </p:val>
                                        </p:tav>
                                      </p:tavLst>
                                    </p:anim>
                                    <p:anim calcmode="lin" valueType="num">
                                      <p:cBhvr>
                                        <p:cTn id="152" dur="1000" fill="hold"/>
                                        <p:tgtEl>
                                          <p:spTgt spid="37"/>
                                        </p:tgtEl>
                                        <p:attrNameLst>
                                          <p:attrName>ppt_h</p:attrName>
                                        </p:attrNameLst>
                                      </p:cBhvr>
                                      <p:tavLst>
                                        <p:tav tm="0">
                                          <p:val>
                                            <p:strVal val="#ppt_h"/>
                                          </p:val>
                                        </p:tav>
                                        <p:tav tm="100000">
                                          <p:val>
                                            <p:strVal val="#ppt_h"/>
                                          </p:val>
                                        </p:tav>
                                      </p:tavLst>
                                    </p:anim>
                                    <p:animEffect transition="in" filter="fade">
                                      <p:cBhvr>
                                        <p:cTn id="153" dur="1000"/>
                                        <p:tgtEl>
                                          <p:spTgt spid="37"/>
                                        </p:tgtEl>
                                      </p:cBhvr>
                                    </p:animEffect>
                                  </p:childTnLst>
                                </p:cTn>
                              </p:par>
                            </p:childTnLst>
                          </p:cTn>
                        </p:par>
                        <p:par>
                          <p:cTn id="154" fill="hold">
                            <p:stCondLst>
                              <p:cond delay="32900"/>
                            </p:stCondLst>
                            <p:childTnLst>
                              <p:par>
                                <p:cTn id="155" presetID="50" presetClass="entr" presetSubtype="0" decel="100000" fill="hold" nodeType="afterEffect">
                                  <p:stCondLst>
                                    <p:cond delay="0"/>
                                  </p:stCondLst>
                                  <p:childTnLst>
                                    <p:set>
                                      <p:cBhvr>
                                        <p:cTn id="156" dur="1" fill="hold">
                                          <p:stCondLst>
                                            <p:cond delay="0"/>
                                          </p:stCondLst>
                                        </p:cTn>
                                        <p:tgtEl>
                                          <p:spTgt spid="36"/>
                                        </p:tgtEl>
                                        <p:attrNameLst>
                                          <p:attrName>style.visibility</p:attrName>
                                        </p:attrNameLst>
                                      </p:cBhvr>
                                      <p:to>
                                        <p:strVal val="visible"/>
                                      </p:to>
                                    </p:set>
                                    <p:anim calcmode="lin" valueType="num">
                                      <p:cBhvr>
                                        <p:cTn id="157" dur="1000" fill="hold"/>
                                        <p:tgtEl>
                                          <p:spTgt spid="36"/>
                                        </p:tgtEl>
                                        <p:attrNameLst>
                                          <p:attrName>ppt_w</p:attrName>
                                        </p:attrNameLst>
                                      </p:cBhvr>
                                      <p:tavLst>
                                        <p:tav tm="0">
                                          <p:val>
                                            <p:strVal val="#ppt_w+.3"/>
                                          </p:val>
                                        </p:tav>
                                        <p:tav tm="100000">
                                          <p:val>
                                            <p:strVal val="#ppt_w"/>
                                          </p:val>
                                        </p:tav>
                                      </p:tavLst>
                                    </p:anim>
                                    <p:anim calcmode="lin" valueType="num">
                                      <p:cBhvr>
                                        <p:cTn id="158" dur="1000" fill="hold"/>
                                        <p:tgtEl>
                                          <p:spTgt spid="36"/>
                                        </p:tgtEl>
                                        <p:attrNameLst>
                                          <p:attrName>ppt_h</p:attrName>
                                        </p:attrNameLst>
                                      </p:cBhvr>
                                      <p:tavLst>
                                        <p:tav tm="0">
                                          <p:val>
                                            <p:strVal val="#ppt_h"/>
                                          </p:val>
                                        </p:tav>
                                        <p:tav tm="100000">
                                          <p:val>
                                            <p:strVal val="#ppt_h"/>
                                          </p:val>
                                        </p:tav>
                                      </p:tavLst>
                                    </p:anim>
                                    <p:animEffect transition="in" filter="fade">
                                      <p:cBhvr>
                                        <p:cTn id="159" dur="1000"/>
                                        <p:tgtEl>
                                          <p:spTgt spid="36"/>
                                        </p:tgtEl>
                                      </p:cBhvr>
                                    </p:animEffect>
                                  </p:childTnLst>
                                </p:cTn>
                              </p:par>
                            </p:childTnLst>
                          </p:cTn>
                        </p:par>
                        <p:par>
                          <p:cTn id="160" fill="hold">
                            <p:stCondLst>
                              <p:cond delay="33900"/>
                            </p:stCondLst>
                            <p:childTnLst>
                              <p:par>
                                <p:cTn id="161" presetID="50" presetClass="entr" presetSubtype="0" decel="100000" fill="hold" nodeType="afterEffect">
                                  <p:stCondLst>
                                    <p:cond delay="300"/>
                                  </p:stCondLst>
                                  <p:childTnLst>
                                    <p:set>
                                      <p:cBhvr>
                                        <p:cTn id="162" dur="1" fill="hold">
                                          <p:stCondLst>
                                            <p:cond delay="0"/>
                                          </p:stCondLst>
                                        </p:cTn>
                                        <p:tgtEl>
                                          <p:spTgt spid="39"/>
                                        </p:tgtEl>
                                        <p:attrNameLst>
                                          <p:attrName>style.visibility</p:attrName>
                                        </p:attrNameLst>
                                      </p:cBhvr>
                                      <p:to>
                                        <p:strVal val="visible"/>
                                      </p:to>
                                    </p:set>
                                    <p:anim calcmode="lin" valueType="num">
                                      <p:cBhvr>
                                        <p:cTn id="163" dur="1000" fill="hold"/>
                                        <p:tgtEl>
                                          <p:spTgt spid="39"/>
                                        </p:tgtEl>
                                        <p:attrNameLst>
                                          <p:attrName>ppt_w</p:attrName>
                                        </p:attrNameLst>
                                      </p:cBhvr>
                                      <p:tavLst>
                                        <p:tav tm="0">
                                          <p:val>
                                            <p:strVal val="#ppt_w+.3"/>
                                          </p:val>
                                        </p:tav>
                                        <p:tav tm="100000">
                                          <p:val>
                                            <p:strVal val="#ppt_w"/>
                                          </p:val>
                                        </p:tav>
                                      </p:tavLst>
                                    </p:anim>
                                    <p:anim calcmode="lin" valueType="num">
                                      <p:cBhvr>
                                        <p:cTn id="164" dur="1000" fill="hold"/>
                                        <p:tgtEl>
                                          <p:spTgt spid="39"/>
                                        </p:tgtEl>
                                        <p:attrNameLst>
                                          <p:attrName>ppt_h</p:attrName>
                                        </p:attrNameLst>
                                      </p:cBhvr>
                                      <p:tavLst>
                                        <p:tav tm="0">
                                          <p:val>
                                            <p:strVal val="#ppt_h"/>
                                          </p:val>
                                        </p:tav>
                                        <p:tav tm="100000">
                                          <p:val>
                                            <p:strVal val="#ppt_h"/>
                                          </p:val>
                                        </p:tav>
                                      </p:tavLst>
                                    </p:anim>
                                    <p:animEffect transition="in" filter="fade">
                                      <p:cBhvr>
                                        <p:cTn id="165"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514601"/>
            <a:ext cx="8229600" cy="2362200"/>
          </a:xfrm>
        </p:spPr>
        <p:txBody>
          <a:bodyPr/>
          <a:lstStyle/>
          <a:p>
            <a:pPr marL="0" indent="0" algn="ctr">
              <a:buNone/>
            </a:pPr>
            <a:r>
              <a:rPr lang="en-US" sz="4400" dirty="0"/>
              <a:t>Work ethic is a </a:t>
            </a:r>
            <a:r>
              <a:rPr lang="en-US" sz="4400" dirty="0" smtClean="0"/>
              <a:t>set </a:t>
            </a:r>
            <a:r>
              <a:rPr lang="en-US" sz="4400" dirty="0"/>
              <a:t>of </a:t>
            </a:r>
            <a:r>
              <a:rPr lang="en-US" sz="4400" dirty="0" smtClean="0"/>
              <a:t>seven behavioral competencies </a:t>
            </a:r>
            <a:r>
              <a:rPr lang="en-US" sz="4400" dirty="0"/>
              <a:t>that </a:t>
            </a:r>
            <a:r>
              <a:rPr lang="en-US" sz="4400" dirty="0" smtClean="0"/>
              <a:t>are the foundation of workplace success.</a:t>
            </a:r>
            <a:endParaRPr lang="en-US" sz="4400" dirty="0"/>
          </a:p>
        </p:txBody>
      </p:sp>
      <p:sp>
        <p:nvSpPr>
          <p:cNvPr id="3" name="TextBox 2"/>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WHAT IS WORK ETHIC?</a:t>
            </a:r>
            <a:endParaRPr lang="en-US" sz="2800" cap="all" dirty="0">
              <a:solidFill>
                <a:srgbClr val="F4EA28"/>
              </a:solidFill>
              <a:latin typeface="PF DinText Pro" panose="02000506020000090004" pitchFamily="2" charset="0"/>
              <a:cs typeface="STOMPER"/>
            </a:endParaRPr>
          </a:p>
        </p:txBody>
      </p:sp>
    </p:spTree>
    <p:extLst>
      <p:ext uri="{BB962C8B-B14F-4D97-AF65-F5344CB8AC3E}">
        <p14:creationId xmlns:p14="http://schemas.microsoft.com/office/powerpoint/2010/main" val="13575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3">
            <a:extLst>
              <a:ext uri="{28A0092B-C50C-407E-A947-70E740481C1C}">
                <a14:useLocalDpi xmlns:a14="http://schemas.microsoft.com/office/drawing/2010/main" val="0"/>
              </a:ext>
            </a:extLst>
          </a:blip>
          <a:srcRect t="38333"/>
          <a:stretch/>
        </p:blipFill>
        <p:spPr>
          <a:xfrm>
            <a:off x="3048000" y="1676400"/>
            <a:ext cx="5584031" cy="4343400"/>
          </a:xfrm>
          <a:prstGeom prst="rect">
            <a:avLst/>
          </a:prstGeom>
        </p:spPr>
      </p:pic>
      <p:sp>
        <p:nvSpPr>
          <p:cNvPr id="3" name="TextBox 2"/>
          <p:cNvSpPr txBox="1"/>
          <p:nvPr/>
        </p:nvSpPr>
        <p:spPr>
          <a:xfrm>
            <a:off x="1524000" y="1587500"/>
            <a:ext cx="7239000" cy="1862048"/>
          </a:xfrm>
          <a:prstGeom prst="rect">
            <a:avLst/>
          </a:prstGeom>
          <a:noFill/>
          <a:ln w="38100">
            <a:solidFill>
              <a:schemeClr val="bg1"/>
            </a:solidFill>
          </a:ln>
        </p:spPr>
        <p:txBody>
          <a:bodyPr wrap="square" rtlCol="0">
            <a:spAutoFit/>
          </a:bodyPr>
          <a:lstStyle/>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r>
              <a:rPr lang="en-US" b="1" dirty="0" smtClean="0">
                <a:solidFill>
                  <a:schemeClr val="bg1"/>
                </a:solidFill>
                <a:latin typeface="PF DinText Pro" panose="02000506020000020004" pitchFamily="50" charset="0"/>
              </a:rPr>
              <a:t>Technical</a:t>
            </a:r>
            <a:endParaRPr lang="en-US" b="1" dirty="0">
              <a:solidFill>
                <a:schemeClr val="bg1"/>
              </a:solidFill>
              <a:latin typeface="PF DinText Pro" panose="02000506020000020004" pitchFamily="50" charset="0"/>
            </a:endParaRPr>
          </a:p>
          <a:p>
            <a:endParaRPr lang="en-US" dirty="0" smtClean="0">
              <a:solidFill>
                <a:schemeClr val="bg1"/>
              </a:solidFill>
            </a:endParaRPr>
          </a:p>
          <a:p>
            <a:endParaRPr lang="en-US" sz="700" dirty="0">
              <a:solidFill>
                <a:schemeClr val="bg1"/>
              </a:solidFill>
            </a:endParaRPr>
          </a:p>
          <a:p>
            <a:endParaRPr lang="en-US" dirty="0" smtClean="0">
              <a:solidFill>
                <a:schemeClr val="bg1"/>
              </a:solidFill>
            </a:endParaRPr>
          </a:p>
        </p:txBody>
      </p:sp>
      <p:sp>
        <p:nvSpPr>
          <p:cNvPr id="7" name="TextBox 6"/>
          <p:cNvSpPr txBox="1"/>
          <p:nvPr/>
        </p:nvSpPr>
        <p:spPr>
          <a:xfrm>
            <a:off x="1524000" y="3449548"/>
            <a:ext cx="7239000" cy="1785104"/>
          </a:xfrm>
          <a:prstGeom prst="rect">
            <a:avLst/>
          </a:prstGeom>
          <a:noFill/>
          <a:ln w="38100">
            <a:solidFill>
              <a:schemeClr val="bg1"/>
            </a:solidFill>
          </a:ln>
        </p:spPr>
        <p:txBody>
          <a:bodyPr wrap="square" rtlCol="0">
            <a:spAutoFit/>
          </a:bodyPr>
          <a:lstStyle/>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r>
              <a:rPr lang="en-US" b="1" dirty="0" smtClean="0">
                <a:solidFill>
                  <a:schemeClr val="bg1"/>
                </a:solidFill>
                <a:latin typeface="PF DinText Pro" panose="02000506020000020004" pitchFamily="50" charset="0"/>
              </a:rPr>
              <a:t>Academic</a:t>
            </a:r>
            <a:endParaRPr lang="en-US" b="1" dirty="0">
              <a:solidFill>
                <a:schemeClr val="bg1"/>
              </a:solidFill>
              <a:latin typeface="PF DinText Pro" panose="02000506020000020004" pitchFamily="50" charset="0"/>
            </a:endParaRPr>
          </a:p>
          <a:p>
            <a:endParaRPr lang="en-US" sz="2800" dirty="0" smtClean="0">
              <a:solidFill>
                <a:schemeClr val="bg1"/>
              </a:solidFill>
            </a:endParaRPr>
          </a:p>
          <a:p>
            <a:endParaRPr lang="en-US" sz="1000" dirty="0" smtClean="0">
              <a:solidFill>
                <a:schemeClr val="bg1"/>
              </a:solidFill>
            </a:endParaRPr>
          </a:p>
        </p:txBody>
      </p:sp>
      <p:sp>
        <p:nvSpPr>
          <p:cNvPr id="8" name="TextBox 7"/>
          <p:cNvSpPr txBox="1"/>
          <p:nvPr/>
        </p:nvSpPr>
        <p:spPr>
          <a:xfrm>
            <a:off x="1524000" y="5245098"/>
            <a:ext cx="7239000" cy="815608"/>
          </a:xfrm>
          <a:prstGeom prst="rect">
            <a:avLst/>
          </a:prstGeom>
          <a:noFill/>
          <a:ln w="38100">
            <a:solidFill>
              <a:schemeClr val="bg1"/>
            </a:solidFill>
          </a:ln>
        </p:spPr>
        <p:txBody>
          <a:bodyPr wrap="square" rtlCol="0">
            <a:spAutoFit/>
          </a:bodyPr>
          <a:lstStyle/>
          <a:p>
            <a:endParaRPr lang="en-US" dirty="0" smtClean="0">
              <a:solidFill>
                <a:schemeClr val="bg1"/>
              </a:solidFill>
            </a:endParaRPr>
          </a:p>
          <a:p>
            <a:r>
              <a:rPr lang="en-US" b="1" dirty="0" smtClean="0">
                <a:solidFill>
                  <a:schemeClr val="bg1"/>
                </a:solidFill>
                <a:latin typeface="PF DinText Pro" panose="02000506020000020004" pitchFamily="50" charset="0"/>
              </a:rPr>
              <a:t>Foundational</a:t>
            </a:r>
          </a:p>
          <a:p>
            <a:endParaRPr lang="en-US" sz="1100" dirty="0" smtClean="0">
              <a:solidFill>
                <a:schemeClr val="bg1"/>
              </a:solidFill>
              <a:latin typeface="PF DinText Pro" panose="02000506020000020004" pitchFamily="50" charset="0"/>
            </a:endParaRPr>
          </a:p>
        </p:txBody>
      </p:sp>
      <p:sp>
        <p:nvSpPr>
          <p:cNvPr id="9" name="TextBox 8"/>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USDOL Competency model</a:t>
            </a:r>
            <a:endParaRPr lang="en-US" sz="2800" cap="all" dirty="0">
              <a:solidFill>
                <a:srgbClr val="F4EA28"/>
              </a:solidFill>
              <a:latin typeface="PF DinText Pro" panose="02000506020000090004" pitchFamily="2" charset="0"/>
              <a:cs typeface="STOMPER"/>
            </a:endParaRPr>
          </a:p>
        </p:txBody>
      </p:sp>
    </p:spTree>
    <p:extLst>
      <p:ext uri="{BB962C8B-B14F-4D97-AF65-F5344CB8AC3E}">
        <p14:creationId xmlns:p14="http://schemas.microsoft.com/office/powerpoint/2010/main" val="187859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p:txBody>
      </p:sp>
      <p:sp>
        <p:nvSpPr>
          <p:cNvPr id="4" name="Content Placeholder 1"/>
          <p:cNvSpPr txBox="1">
            <a:spLocks/>
          </p:cNvSpPr>
          <p:nvPr/>
        </p:nvSpPr>
        <p:spPr bwMode="auto">
          <a:xfrm>
            <a:off x="685800" y="1828800"/>
            <a:ext cx="8229600" cy="4221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rgbClr val="000000"/>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rgbClr val="000000"/>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rgbClr val="000000"/>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rgbClr val="000000"/>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800" dirty="0" smtClean="0">
                <a:solidFill>
                  <a:srgbClr val="255997"/>
                </a:solidFill>
                <a:latin typeface="PF DinText Pro" panose="02000506020000090004" pitchFamily="2" charset="0"/>
              </a:rPr>
              <a:t>These Work Ethic skills are more critical to job success than a degree</a:t>
            </a:r>
          </a:p>
          <a:p>
            <a:pPr lvl="1"/>
            <a:r>
              <a:rPr lang="en-US" sz="4800" i="1" dirty="0" smtClean="0">
                <a:solidFill>
                  <a:srgbClr val="255997"/>
                </a:solidFill>
                <a:latin typeface="PF DinText Pro" panose="02000506020000090004" pitchFamily="2" charset="0"/>
              </a:rPr>
              <a:t>Dr. James Heckman, Nobel Laureate</a:t>
            </a:r>
          </a:p>
        </p:txBody>
      </p:sp>
      <p:sp>
        <p:nvSpPr>
          <p:cNvPr id="5" name="TextBox 4"/>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The LINK TO EMPLOYMENT SUCCESS</a:t>
            </a:r>
            <a:endParaRPr lang="en-US" sz="2800" cap="all" dirty="0">
              <a:solidFill>
                <a:srgbClr val="F4EA28"/>
              </a:solidFill>
              <a:latin typeface="PF DinText Pro" panose="02000506020000090004" pitchFamily="2" charset="0"/>
              <a:cs typeface="STOMPER"/>
            </a:endParaRPr>
          </a:p>
        </p:txBody>
      </p:sp>
    </p:spTree>
    <p:extLst>
      <p:ext uri="{BB962C8B-B14F-4D97-AF65-F5344CB8AC3E}">
        <p14:creationId xmlns:p14="http://schemas.microsoft.com/office/powerpoint/2010/main" val="104411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huffpost.com/gen/1130224/images/o-THE-REAL-ME-GENERATION-face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219200"/>
            <a:ext cx="3654425" cy="48629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SIGNS OF DECLINE?</a:t>
            </a:r>
            <a:endParaRPr lang="en-US" sz="2800" cap="all" dirty="0">
              <a:solidFill>
                <a:srgbClr val="F4EA28"/>
              </a:solidFill>
              <a:latin typeface="PF DinText Pro" panose="02000506020000090004" pitchFamily="2" charset="0"/>
              <a:cs typeface="STOMPER"/>
            </a:endParaRPr>
          </a:p>
        </p:txBody>
      </p:sp>
      <p:sp>
        <p:nvSpPr>
          <p:cNvPr id="5" name="TextBox 4"/>
          <p:cNvSpPr txBox="1"/>
          <p:nvPr/>
        </p:nvSpPr>
        <p:spPr>
          <a:xfrm>
            <a:off x="2422183" y="3528080"/>
            <a:ext cx="4394729" cy="523220"/>
          </a:xfrm>
          <a:prstGeom prst="rect">
            <a:avLst/>
          </a:prstGeom>
          <a:solidFill>
            <a:schemeClr val="tx1"/>
          </a:solidFill>
        </p:spPr>
        <p:txBody>
          <a:bodyPr wrap="none" rtlCol="0">
            <a:spAutoFit/>
          </a:bodyPr>
          <a:lstStyle/>
          <a:p>
            <a:r>
              <a:rPr lang="en-US" sz="2800" dirty="0" smtClean="0">
                <a:solidFill>
                  <a:schemeClr val="bg1"/>
                </a:solidFill>
              </a:rPr>
              <a:t>“Lazy, entitled narcissists” </a:t>
            </a:r>
            <a:endParaRPr lang="en-US" sz="2800" dirty="0">
              <a:solidFill>
                <a:schemeClr val="bg1"/>
              </a:solidFill>
            </a:endParaRPr>
          </a:p>
        </p:txBody>
      </p:sp>
    </p:spTree>
    <p:extLst>
      <p:ext uri="{BB962C8B-B14F-4D97-AF65-F5344CB8AC3E}">
        <p14:creationId xmlns:p14="http://schemas.microsoft.com/office/powerpoint/2010/main" val="4241718951"/>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2892552" y="1280537"/>
            <a:ext cx="3355848" cy="2944177"/>
          </a:xfrm>
          <a:custGeom>
            <a:avLst/>
            <a:gdLst>
              <a:gd name="connsiteX0" fmla="*/ 0 w 2944177"/>
              <a:gd name="connsiteY0" fmla="*/ 1472089 h 2944177"/>
              <a:gd name="connsiteX1" fmla="*/ 1472089 w 2944177"/>
              <a:gd name="connsiteY1" fmla="*/ 0 h 2944177"/>
              <a:gd name="connsiteX2" fmla="*/ 2944178 w 2944177"/>
              <a:gd name="connsiteY2" fmla="*/ 1472089 h 2944177"/>
              <a:gd name="connsiteX3" fmla="*/ 1472089 w 2944177"/>
              <a:gd name="connsiteY3" fmla="*/ 2944178 h 2944177"/>
              <a:gd name="connsiteX4" fmla="*/ 0 w 2944177"/>
              <a:gd name="connsiteY4" fmla="*/ 1472089 h 294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177" h="2944177">
                <a:moveTo>
                  <a:pt x="0" y="1472089"/>
                </a:moveTo>
                <a:cubicBezTo>
                  <a:pt x="0" y="659077"/>
                  <a:pt x="659077" y="0"/>
                  <a:pt x="1472089" y="0"/>
                </a:cubicBezTo>
                <a:cubicBezTo>
                  <a:pt x="2285101" y="0"/>
                  <a:pt x="2944178" y="659077"/>
                  <a:pt x="2944178" y="1472089"/>
                </a:cubicBezTo>
                <a:cubicBezTo>
                  <a:pt x="2944178" y="2285101"/>
                  <a:pt x="2285101" y="2944178"/>
                  <a:pt x="1472089" y="2944178"/>
                </a:cubicBezTo>
                <a:cubicBezTo>
                  <a:pt x="659077" y="2944178"/>
                  <a:pt x="0" y="2285101"/>
                  <a:pt x="0" y="1472089"/>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3">
              <a:alpha val="50000"/>
              <a:hueOff val="0"/>
              <a:satOff val="0"/>
              <a:lumOff val="0"/>
              <a:alphaOff val="0"/>
            </a:schemeClr>
          </a:fillRef>
          <a:effectRef idx="1">
            <a:schemeClr val="accent3">
              <a:alpha val="50000"/>
              <a:hueOff val="0"/>
              <a:satOff val="0"/>
              <a:lumOff val="0"/>
              <a:alphaOff val="0"/>
            </a:schemeClr>
          </a:effectRef>
          <a:fontRef idx="minor">
            <a:schemeClr val="tx1"/>
          </a:fontRef>
        </p:style>
        <p:txBody>
          <a:bodyPr spcFirstLastPara="0" vert="horz" wrap="square" lIns="392557" tIns="515231" rIns="392557" bIns="1104066" numCol="1" spcCol="1270" anchor="ctr" anchorCtr="0">
            <a:noAutofit/>
          </a:bodyPr>
          <a:lstStyle/>
          <a:p>
            <a:pPr lvl="0" algn="ctr" defTabSz="1555750">
              <a:lnSpc>
                <a:spcPct val="90000"/>
              </a:lnSpc>
              <a:spcBef>
                <a:spcPct val="0"/>
              </a:spcBef>
              <a:spcAft>
                <a:spcPct val="35000"/>
              </a:spcAft>
            </a:pPr>
            <a:r>
              <a:rPr lang="en-US" sz="3500" kern="1200" dirty="0" smtClean="0">
                <a:latin typeface="PF DinText Pro" panose="02000506020000090004" pitchFamily="2" charset="0"/>
              </a:rPr>
              <a:t>Technical</a:t>
            </a:r>
            <a:endParaRPr lang="en-US" sz="3500" kern="1200" dirty="0">
              <a:latin typeface="PF DinText Pro" panose="02000506020000090004" pitchFamily="2" charset="0"/>
            </a:endParaRPr>
          </a:p>
        </p:txBody>
      </p:sp>
      <p:sp>
        <p:nvSpPr>
          <p:cNvPr id="7" name="Freeform 6"/>
          <p:cNvSpPr/>
          <p:nvPr/>
        </p:nvSpPr>
        <p:spPr>
          <a:xfrm>
            <a:off x="4124167" y="3120648"/>
            <a:ext cx="3355848" cy="2944177"/>
          </a:xfrm>
          <a:custGeom>
            <a:avLst/>
            <a:gdLst>
              <a:gd name="connsiteX0" fmla="*/ 0 w 2944177"/>
              <a:gd name="connsiteY0" fmla="*/ 1472089 h 2944177"/>
              <a:gd name="connsiteX1" fmla="*/ 1472089 w 2944177"/>
              <a:gd name="connsiteY1" fmla="*/ 0 h 2944177"/>
              <a:gd name="connsiteX2" fmla="*/ 2944178 w 2944177"/>
              <a:gd name="connsiteY2" fmla="*/ 1472089 h 2944177"/>
              <a:gd name="connsiteX3" fmla="*/ 1472089 w 2944177"/>
              <a:gd name="connsiteY3" fmla="*/ 2944178 h 2944177"/>
              <a:gd name="connsiteX4" fmla="*/ 0 w 2944177"/>
              <a:gd name="connsiteY4" fmla="*/ 1472089 h 294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177" h="2944177">
                <a:moveTo>
                  <a:pt x="0" y="1472089"/>
                </a:moveTo>
                <a:cubicBezTo>
                  <a:pt x="0" y="659077"/>
                  <a:pt x="659077" y="0"/>
                  <a:pt x="1472089" y="0"/>
                </a:cubicBezTo>
                <a:cubicBezTo>
                  <a:pt x="2285101" y="0"/>
                  <a:pt x="2944178" y="659077"/>
                  <a:pt x="2944178" y="1472089"/>
                </a:cubicBezTo>
                <a:cubicBezTo>
                  <a:pt x="2944178" y="2285101"/>
                  <a:pt x="2285101" y="2944178"/>
                  <a:pt x="1472089" y="2944178"/>
                </a:cubicBezTo>
                <a:cubicBezTo>
                  <a:pt x="659077" y="2944178"/>
                  <a:pt x="0" y="2285101"/>
                  <a:pt x="0" y="1472089"/>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3">
              <a:alpha val="50000"/>
              <a:hueOff val="5625132"/>
              <a:satOff val="-8440"/>
              <a:lumOff val="-1373"/>
              <a:alphaOff val="0"/>
            </a:schemeClr>
          </a:fillRef>
          <a:effectRef idx="1">
            <a:schemeClr val="accent3">
              <a:alpha val="50000"/>
              <a:hueOff val="5625132"/>
              <a:satOff val="-8440"/>
              <a:lumOff val="-1373"/>
              <a:alphaOff val="0"/>
            </a:schemeClr>
          </a:effectRef>
          <a:fontRef idx="minor">
            <a:schemeClr val="tx1"/>
          </a:fontRef>
        </p:style>
        <p:txBody>
          <a:bodyPr spcFirstLastPara="0" vert="horz" wrap="square" lIns="900428" tIns="760579" rIns="277243" bIns="564301" numCol="1" spcCol="1270" anchor="ctr" anchorCtr="0">
            <a:noAutofit/>
          </a:bodyPr>
          <a:lstStyle/>
          <a:p>
            <a:pPr lvl="0" algn="ctr" defTabSz="1555750">
              <a:lnSpc>
                <a:spcPct val="90000"/>
              </a:lnSpc>
              <a:spcBef>
                <a:spcPct val="0"/>
              </a:spcBef>
              <a:spcAft>
                <a:spcPct val="35000"/>
              </a:spcAft>
            </a:pPr>
            <a:r>
              <a:rPr lang="en-US" sz="3500" kern="1200" dirty="0" smtClean="0">
                <a:latin typeface="PF DinText Pro" panose="02000506020000090004" pitchFamily="2" charset="0"/>
              </a:rPr>
              <a:t>Academic</a:t>
            </a:r>
            <a:endParaRPr lang="en-US" sz="3500" kern="1200" dirty="0">
              <a:latin typeface="PF DinText Pro" panose="02000506020000090004" pitchFamily="2" charset="0"/>
            </a:endParaRPr>
          </a:p>
        </p:txBody>
      </p:sp>
      <p:sp>
        <p:nvSpPr>
          <p:cNvPr id="8" name="Freeform 7"/>
          <p:cNvSpPr/>
          <p:nvPr/>
        </p:nvSpPr>
        <p:spPr>
          <a:xfrm>
            <a:off x="1600201" y="3120648"/>
            <a:ext cx="3343430" cy="2944177"/>
          </a:xfrm>
          <a:custGeom>
            <a:avLst/>
            <a:gdLst>
              <a:gd name="connsiteX0" fmla="*/ 0 w 2944177"/>
              <a:gd name="connsiteY0" fmla="*/ 1472089 h 2944177"/>
              <a:gd name="connsiteX1" fmla="*/ 1472089 w 2944177"/>
              <a:gd name="connsiteY1" fmla="*/ 0 h 2944177"/>
              <a:gd name="connsiteX2" fmla="*/ 2944178 w 2944177"/>
              <a:gd name="connsiteY2" fmla="*/ 1472089 h 2944177"/>
              <a:gd name="connsiteX3" fmla="*/ 1472089 w 2944177"/>
              <a:gd name="connsiteY3" fmla="*/ 2944178 h 2944177"/>
              <a:gd name="connsiteX4" fmla="*/ 0 w 2944177"/>
              <a:gd name="connsiteY4" fmla="*/ 1472089 h 294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177" h="2944177">
                <a:moveTo>
                  <a:pt x="0" y="1472089"/>
                </a:moveTo>
                <a:cubicBezTo>
                  <a:pt x="0" y="659077"/>
                  <a:pt x="659077" y="0"/>
                  <a:pt x="1472089" y="0"/>
                </a:cubicBezTo>
                <a:cubicBezTo>
                  <a:pt x="2285101" y="0"/>
                  <a:pt x="2944178" y="659077"/>
                  <a:pt x="2944178" y="1472089"/>
                </a:cubicBezTo>
                <a:cubicBezTo>
                  <a:pt x="2944178" y="2285101"/>
                  <a:pt x="2285101" y="2944178"/>
                  <a:pt x="1472089" y="2944178"/>
                </a:cubicBezTo>
                <a:cubicBezTo>
                  <a:pt x="659077" y="2944178"/>
                  <a:pt x="0" y="2285101"/>
                  <a:pt x="0" y="1472089"/>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3">
              <a:alpha val="50000"/>
              <a:hueOff val="11250264"/>
              <a:satOff val="-16880"/>
              <a:lumOff val="-2745"/>
              <a:alphaOff val="0"/>
            </a:schemeClr>
          </a:fillRef>
          <a:effectRef idx="1">
            <a:schemeClr val="accent3">
              <a:alpha val="50000"/>
              <a:hueOff val="11250264"/>
              <a:satOff val="-16880"/>
              <a:lumOff val="-2745"/>
              <a:alphaOff val="0"/>
            </a:schemeClr>
          </a:effectRef>
          <a:fontRef idx="minor">
            <a:schemeClr val="tx1"/>
          </a:fontRef>
        </p:style>
        <p:txBody>
          <a:bodyPr spcFirstLastPara="0" vert="horz" wrap="square" lIns="277244" tIns="760579" rIns="900427" bIns="564301" numCol="1" spcCol="1270" anchor="ctr" anchorCtr="0">
            <a:noAutofit/>
          </a:bodyPr>
          <a:lstStyle/>
          <a:p>
            <a:pPr lvl="0" algn="ctr" defTabSz="1555750">
              <a:lnSpc>
                <a:spcPct val="90000"/>
              </a:lnSpc>
              <a:spcBef>
                <a:spcPct val="0"/>
              </a:spcBef>
              <a:spcAft>
                <a:spcPct val="35000"/>
              </a:spcAft>
            </a:pPr>
            <a:r>
              <a:rPr lang="en-US" sz="3200" dirty="0" smtClean="0">
                <a:latin typeface="PF DinText Pro" panose="02000506020000090004" pitchFamily="2" charset="0"/>
              </a:rPr>
              <a:t>Foundation</a:t>
            </a:r>
            <a:r>
              <a:rPr lang="en-US" sz="3200" kern="1200" dirty="0" smtClean="0">
                <a:latin typeface="PF DinText Pro" panose="02000506020000090004" pitchFamily="2" charset="0"/>
              </a:rPr>
              <a:t>al</a:t>
            </a:r>
            <a:endParaRPr lang="en-US" sz="3200" kern="1200" dirty="0">
              <a:latin typeface="PF DinText Pro" panose="02000506020000090004" pitchFamily="2" charset="0"/>
            </a:endParaRPr>
          </a:p>
        </p:txBody>
      </p:sp>
      <p:sp>
        <p:nvSpPr>
          <p:cNvPr id="4" name="TextBox 3"/>
          <p:cNvSpPr txBox="1"/>
          <p:nvPr/>
        </p:nvSpPr>
        <p:spPr>
          <a:xfrm>
            <a:off x="2362200" y="533400"/>
            <a:ext cx="67818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categories of workplace competency </a:t>
            </a:r>
            <a:endParaRPr lang="en-US" sz="2800" cap="all" dirty="0">
              <a:solidFill>
                <a:srgbClr val="F4EA28"/>
              </a:solidFill>
              <a:latin typeface="PF DinText Pro" panose="02000506020000090004" pitchFamily="2" charset="0"/>
              <a:cs typeface="STOMPER"/>
            </a:endParaRPr>
          </a:p>
        </p:txBody>
      </p:sp>
      <p:sp>
        <p:nvSpPr>
          <p:cNvPr id="9" name="Freeform 8"/>
          <p:cNvSpPr/>
          <p:nvPr/>
        </p:nvSpPr>
        <p:spPr>
          <a:xfrm>
            <a:off x="2865345" y="1287641"/>
            <a:ext cx="3355848" cy="2944177"/>
          </a:xfrm>
          <a:custGeom>
            <a:avLst/>
            <a:gdLst>
              <a:gd name="connsiteX0" fmla="*/ 0 w 2944177"/>
              <a:gd name="connsiteY0" fmla="*/ 1472089 h 2944177"/>
              <a:gd name="connsiteX1" fmla="*/ 1472089 w 2944177"/>
              <a:gd name="connsiteY1" fmla="*/ 0 h 2944177"/>
              <a:gd name="connsiteX2" fmla="*/ 2944178 w 2944177"/>
              <a:gd name="connsiteY2" fmla="*/ 1472089 h 2944177"/>
              <a:gd name="connsiteX3" fmla="*/ 1472089 w 2944177"/>
              <a:gd name="connsiteY3" fmla="*/ 2944178 h 2944177"/>
              <a:gd name="connsiteX4" fmla="*/ 0 w 2944177"/>
              <a:gd name="connsiteY4" fmla="*/ 1472089 h 294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177" h="2944177">
                <a:moveTo>
                  <a:pt x="0" y="1472089"/>
                </a:moveTo>
                <a:cubicBezTo>
                  <a:pt x="0" y="659077"/>
                  <a:pt x="659077" y="0"/>
                  <a:pt x="1472089" y="0"/>
                </a:cubicBezTo>
                <a:cubicBezTo>
                  <a:pt x="2285101" y="0"/>
                  <a:pt x="2944178" y="659077"/>
                  <a:pt x="2944178" y="1472089"/>
                </a:cubicBezTo>
                <a:cubicBezTo>
                  <a:pt x="2944178" y="2285101"/>
                  <a:pt x="2285101" y="2944178"/>
                  <a:pt x="1472089" y="2944178"/>
                </a:cubicBezTo>
                <a:cubicBezTo>
                  <a:pt x="659077" y="2944178"/>
                  <a:pt x="0" y="2285101"/>
                  <a:pt x="0" y="1472089"/>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3">
              <a:alpha val="50000"/>
              <a:hueOff val="0"/>
              <a:satOff val="0"/>
              <a:lumOff val="0"/>
              <a:alphaOff val="0"/>
            </a:schemeClr>
          </a:fillRef>
          <a:effectRef idx="1">
            <a:schemeClr val="accent3">
              <a:alpha val="50000"/>
              <a:hueOff val="0"/>
              <a:satOff val="0"/>
              <a:lumOff val="0"/>
              <a:alphaOff val="0"/>
            </a:schemeClr>
          </a:effectRef>
          <a:fontRef idx="minor">
            <a:schemeClr val="tx1"/>
          </a:fontRef>
        </p:style>
        <p:txBody>
          <a:bodyPr spcFirstLastPara="0" vert="horz" wrap="square" lIns="392557" tIns="515231" rIns="392557" bIns="1104066" numCol="1" spcCol="1270" anchor="ctr" anchorCtr="0">
            <a:noAutofit/>
          </a:bodyPr>
          <a:lstStyle/>
          <a:p>
            <a:pPr lvl="0" algn="ctr" defTabSz="1555750">
              <a:lnSpc>
                <a:spcPct val="90000"/>
              </a:lnSpc>
              <a:spcBef>
                <a:spcPct val="0"/>
              </a:spcBef>
              <a:spcAft>
                <a:spcPct val="35000"/>
              </a:spcAft>
            </a:pPr>
            <a:r>
              <a:rPr lang="en-US" sz="3500" kern="1200" dirty="0" smtClean="0">
                <a:latin typeface="PF DinText Pro" panose="02000506020000090004" pitchFamily="2" charset="0"/>
              </a:rPr>
              <a:t>Technical</a:t>
            </a:r>
            <a:endParaRPr lang="en-US" sz="3500" kern="1200" dirty="0">
              <a:latin typeface="PF DinText Pro" panose="02000506020000090004" pitchFamily="2" charset="0"/>
            </a:endParaRPr>
          </a:p>
        </p:txBody>
      </p:sp>
      <p:sp>
        <p:nvSpPr>
          <p:cNvPr id="10" name="Freeform 9"/>
          <p:cNvSpPr/>
          <p:nvPr/>
        </p:nvSpPr>
        <p:spPr>
          <a:xfrm>
            <a:off x="1600201" y="3113544"/>
            <a:ext cx="3352800" cy="2944177"/>
          </a:xfrm>
          <a:custGeom>
            <a:avLst/>
            <a:gdLst>
              <a:gd name="connsiteX0" fmla="*/ 0 w 2944177"/>
              <a:gd name="connsiteY0" fmla="*/ 1472089 h 2944177"/>
              <a:gd name="connsiteX1" fmla="*/ 1472089 w 2944177"/>
              <a:gd name="connsiteY1" fmla="*/ 0 h 2944177"/>
              <a:gd name="connsiteX2" fmla="*/ 2944178 w 2944177"/>
              <a:gd name="connsiteY2" fmla="*/ 1472089 h 2944177"/>
              <a:gd name="connsiteX3" fmla="*/ 1472089 w 2944177"/>
              <a:gd name="connsiteY3" fmla="*/ 2944178 h 2944177"/>
              <a:gd name="connsiteX4" fmla="*/ 0 w 2944177"/>
              <a:gd name="connsiteY4" fmla="*/ 1472089 h 294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177" h="2944177">
                <a:moveTo>
                  <a:pt x="0" y="1472089"/>
                </a:moveTo>
                <a:cubicBezTo>
                  <a:pt x="0" y="659077"/>
                  <a:pt x="659077" y="0"/>
                  <a:pt x="1472089" y="0"/>
                </a:cubicBezTo>
                <a:cubicBezTo>
                  <a:pt x="2285101" y="0"/>
                  <a:pt x="2944178" y="659077"/>
                  <a:pt x="2944178" y="1472089"/>
                </a:cubicBezTo>
                <a:cubicBezTo>
                  <a:pt x="2944178" y="2285101"/>
                  <a:pt x="2285101" y="2944178"/>
                  <a:pt x="1472089" y="2944178"/>
                </a:cubicBezTo>
                <a:cubicBezTo>
                  <a:pt x="659077" y="2944178"/>
                  <a:pt x="0" y="2285101"/>
                  <a:pt x="0" y="1472089"/>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3">
              <a:alpha val="50000"/>
              <a:hueOff val="11250264"/>
              <a:satOff val="-16880"/>
              <a:lumOff val="-2745"/>
              <a:alphaOff val="0"/>
            </a:schemeClr>
          </a:fillRef>
          <a:effectRef idx="1">
            <a:schemeClr val="accent3">
              <a:alpha val="50000"/>
              <a:hueOff val="11250264"/>
              <a:satOff val="-16880"/>
              <a:lumOff val="-2745"/>
              <a:alphaOff val="0"/>
            </a:schemeClr>
          </a:effectRef>
          <a:fontRef idx="minor">
            <a:schemeClr val="tx1"/>
          </a:fontRef>
        </p:style>
        <p:txBody>
          <a:bodyPr spcFirstLastPara="0" vert="horz" wrap="square" lIns="277244" tIns="760579" rIns="900427" bIns="564301" numCol="1" spcCol="1270" anchor="ctr" anchorCtr="0">
            <a:noAutofit/>
          </a:bodyPr>
          <a:lstStyle/>
          <a:p>
            <a:pPr lvl="0" algn="ctr" defTabSz="1555750">
              <a:lnSpc>
                <a:spcPct val="90000"/>
              </a:lnSpc>
              <a:spcBef>
                <a:spcPct val="0"/>
              </a:spcBef>
              <a:spcAft>
                <a:spcPct val="35000"/>
              </a:spcAft>
            </a:pPr>
            <a:r>
              <a:rPr lang="en-US" sz="3200" dirty="0" smtClean="0">
                <a:latin typeface="PF DinText Pro" panose="02000506020000090004" pitchFamily="2" charset="0"/>
              </a:rPr>
              <a:t>Foundation</a:t>
            </a:r>
            <a:r>
              <a:rPr lang="en-US" sz="3200" kern="1200" dirty="0" smtClean="0">
                <a:latin typeface="PF DinText Pro" panose="02000506020000090004" pitchFamily="2" charset="0"/>
              </a:rPr>
              <a:t>al</a:t>
            </a:r>
            <a:endParaRPr lang="en-US" sz="3200" kern="1200" dirty="0">
              <a:latin typeface="PF DinText Pro" panose="02000506020000090004" pitchFamily="2" charset="0"/>
            </a:endParaRPr>
          </a:p>
        </p:txBody>
      </p:sp>
      <p:sp>
        <p:nvSpPr>
          <p:cNvPr id="12" name="Freeform 11"/>
          <p:cNvSpPr/>
          <p:nvPr/>
        </p:nvSpPr>
        <p:spPr>
          <a:xfrm>
            <a:off x="4114800" y="3127752"/>
            <a:ext cx="3343430" cy="2944177"/>
          </a:xfrm>
          <a:custGeom>
            <a:avLst/>
            <a:gdLst>
              <a:gd name="connsiteX0" fmla="*/ 0 w 2944177"/>
              <a:gd name="connsiteY0" fmla="*/ 1472089 h 2944177"/>
              <a:gd name="connsiteX1" fmla="*/ 1472089 w 2944177"/>
              <a:gd name="connsiteY1" fmla="*/ 0 h 2944177"/>
              <a:gd name="connsiteX2" fmla="*/ 2944178 w 2944177"/>
              <a:gd name="connsiteY2" fmla="*/ 1472089 h 2944177"/>
              <a:gd name="connsiteX3" fmla="*/ 1472089 w 2944177"/>
              <a:gd name="connsiteY3" fmla="*/ 2944178 h 2944177"/>
              <a:gd name="connsiteX4" fmla="*/ 0 w 2944177"/>
              <a:gd name="connsiteY4" fmla="*/ 1472089 h 294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177" h="2944177">
                <a:moveTo>
                  <a:pt x="0" y="1472089"/>
                </a:moveTo>
                <a:cubicBezTo>
                  <a:pt x="0" y="659077"/>
                  <a:pt x="659077" y="0"/>
                  <a:pt x="1472089" y="0"/>
                </a:cubicBezTo>
                <a:cubicBezTo>
                  <a:pt x="2285101" y="0"/>
                  <a:pt x="2944178" y="659077"/>
                  <a:pt x="2944178" y="1472089"/>
                </a:cubicBezTo>
                <a:cubicBezTo>
                  <a:pt x="2944178" y="2285101"/>
                  <a:pt x="2285101" y="2944178"/>
                  <a:pt x="1472089" y="2944178"/>
                </a:cubicBezTo>
                <a:cubicBezTo>
                  <a:pt x="659077" y="2944178"/>
                  <a:pt x="0" y="2285101"/>
                  <a:pt x="0" y="1472089"/>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3">
              <a:alpha val="50000"/>
              <a:hueOff val="5625132"/>
              <a:satOff val="-8440"/>
              <a:lumOff val="-1373"/>
              <a:alphaOff val="0"/>
            </a:schemeClr>
          </a:fillRef>
          <a:effectRef idx="1">
            <a:schemeClr val="accent3">
              <a:alpha val="50000"/>
              <a:hueOff val="5625132"/>
              <a:satOff val="-8440"/>
              <a:lumOff val="-1373"/>
              <a:alphaOff val="0"/>
            </a:schemeClr>
          </a:effectRef>
          <a:fontRef idx="minor">
            <a:schemeClr val="tx1"/>
          </a:fontRef>
        </p:style>
        <p:txBody>
          <a:bodyPr spcFirstLastPara="0" vert="horz" wrap="square" lIns="900428" tIns="760579" rIns="277243" bIns="564301" numCol="1" spcCol="1270" anchor="ctr" anchorCtr="0">
            <a:noAutofit/>
          </a:bodyPr>
          <a:lstStyle/>
          <a:p>
            <a:pPr lvl="0" algn="ctr" defTabSz="1555750">
              <a:lnSpc>
                <a:spcPct val="90000"/>
              </a:lnSpc>
              <a:spcBef>
                <a:spcPct val="0"/>
              </a:spcBef>
              <a:spcAft>
                <a:spcPct val="35000"/>
              </a:spcAft>
            </a:pPr>
            <a:r>
              <a:rPr lang="en-US" sz="3500" kern="1200" dirty="0" smtClean="0">
                <a:latin typeface="PF DinText Pro" panose="02000506020000090004" pitchFamily="2" charset="0"/>
              </a:rPr>
              <a:t>Academic</a:t>
            </a:r>
            <a:endParaRPr lang="en-US" sz="3500" kern="1200" dirty="0">
              <a:latin typeface="PF DinText Pro" panose="02000506020000090004" pitchFamily="2" charset="0"/>
            </a:endParaRPr>
          </a:p>
        </p:txBody>
      </p:sp>
      <p:sp>
        <p:nvSpPr>
          <p:cNvPr id="5" name="Isosceles Triangle 4"/>
          <p:cNvSpPr/>
          <p:nvPr/>
        </p:nvSpPr>
        <p:spPr>
          <a:xfrm>
            <a:off x="4124169" y="3665914"/>
            <a:ext cx="838200" cy="533400"/>
          </a:xfrm>
          <a:prstGeom prst="triangle">
            <a:avLst/>
          </a:prstGeom>
          <a:scene3d>
            <a:camera prst="orthographicFront"/>
            <a:lightRig rig="threePt" dir="t"/>
          </a:scene3d>
          <a:sp3d>
            <a:bevelT w="152400" h="50800" prst="softRound"/>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509881"/>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0.70"/>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8-21 at 2.42.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251036"/>
            <a:ext cx="6235700" cy="4833247"/>
          </a:xfrm>
          <a:prstGeom prst="rect">
            <a:avLst/>
          </a:prstGeom>
        </p:spPr>
      </p:pic>
      <p:sp>
        <p:nvSpPr>
          <p:cNvPr id="5" name="TextBox 4"/>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Today’s reality</a:t>
            </a:r>
            <a:endParaRPr lang="en-US" sz="2800" cap="all" dirty="0">
              <a:solidFill>
                <a:srgbClr val="F4EA28"/>
              </a:solidFill>
              <a:latin typeface="PF DinText Pro" panose="02000506020000090004" pitchFamily="2" charset="0"/>
              <a:cs typeface="STOMPER"/>
            </a:endParaRPr>
          </a:p>
        </p:txBody>
      </p:sp>
      <p:sp>
        <p:nvSpPr>
          <p:cNvPr id="2" name="Rectangle 1"/>
          <p:cNvSpPr/>
          <p:nvPr/>
        </p:nvSpPr>
        <p:spPr>
          <a:xfrm>
            <a:off x="5334000" y="2286000"/>
            <a:ext cx="2286000" cy="3124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22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362200"/>
            <a:ext cx="8178800" cy="1323439"/>
          </a:xfrm>
          <a:prstGeom prst="rect">
            <a:avLst/>
          </a:prstGeom>
          <a:noFill/>
        </p:spPr>
        <p:txBody>
          <a:bodyPr wrap="square">
            <a:spAutoFit/>
          </a:bodyPr>
          <a:lstStyle/>
          <a:p>
            <a:pPr algn="ctr" fontAlgn="auto">
              <a:spcBef>
                <a:spcPts val="0"/>
              </a:spcBef>
              <a:spcAft>
                <a:spcPts val="0"/>
              </a:spcAft>
              <a:defRPr/>
            </a:pPr>
            <a:r>
              <a:rPr lang="en-US" sz="8000" b="1" dirty="0" smtClean="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rPr>
              <a:t>THE SOLUTION</a:t>
            </a:r>
            <a:endParaRPr lang="en-US" sz="8000" b="1" dirty="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endParaRPr>
          </a:p>
        </p:txBody>
      </p:sp>
    </p:spTree>
    <p:extLst>
      <p:ext uri="{BB962C8B-B14F-4D97-AF65-F5344CB8AC3E}">
        <p14:creationId xmlns:p14="http://schemas.microsoft.com/office/powerpoint/2010/main" val="275599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981200"/>
            <a:ext cx="7467600" cy="3416320"/>
          </a:xfrm>
          <a:prstGeom prst="rect">
            <a:avLst/>
          </a:prstGeom>
          <a:noFill/>
        </p:spPr>
        <p:txBody>
          <a:bodyPr wrap="square" rtlCol="0">
            <a:spAutoFit/>
          </a:bodyPr>
          <a:lstStyle/>
          <a:p>
            <a:pPr algn="ctr"/>
            <a:r>
              <a:rPr lang="en-US" sz="7200" b="1" dirty="0" smtClean="0">
                <a:solidFill>
                  <a:schemeClr val="bg1"/>
                </a:solidFill>
              </a:rPr>
              <a:t>BRING YOUR</a:t>
            </a:r>
          </a:p>
          <a:p>
            <a:pPr algn="ctr"/>
            <a:r>
              <a:rPr lang="en-US" sz="7200" b="1" dirty="0" smtClean="0">
                <a:solidFill>
                  <a:schemeClr val="bg1"/>
                </a:solidFill>
              </a:rPr>
              <a:t>     GAME</a:t>
            </a:r>
          </a:p>
          <a:p>
            <a:pPr algn="ctr"/>
            <a:r>
              <a:rPr lang="en-US" sz="7200" b="1" dirty="0" smtClean="0">
                <a:solidFill>
                  <a:schemeClr val="bg1"/>
                </a:solidFill>
              </a:rPr>
              <a:t>TO WORK</a:t>
            </a:r>
            <a:endParaRPr lang="en-US" sz="7200" b="1" dirty="0">
              <a:solidFill>
                <a:schemeClr val="bg1"/>
              </a:solidFill>
            </a:endParaRPr>
          </a:p>
        </p:txBody>
      </p:sp>
      <p:pic>
        <p:nvPicPr>
          <p:cNvPr id="6" name="Picture 10"/>
          <p:cNvPicPr>
            <a:picLocks noChangeArrowheads="1"/>
          </p:cNvPicPr>
          <p:nvPr/>
        </p:nvPicPr>
        <p:blipFill>
          <a:blip r:embed="rId2"/>
          <a:srcRect/>
          <a:stretch>
            <a:fillRect/>
          </a:stretch>
        </p:blipFill>
        <p:spPr bwMode="auto">
          <a:xfrm>
            <a:off x="2895600" y="3073251"/>
            <a:ext cx="1092349" cy="1232217"/>
          </a:xfrm>
          <a:prstGeom prst="rect">
            <a:avLst/>
          </a:prstGeom>
          <a:noFill/>
          <a:ln w="12700">
            <a:noFill/>
            <a:miter lim="800000"/>
            <a:headEnd/>
            <a:tailEnd/>
          </a:ln>
        </p:spPr>
      </p:pic>
    </p:spTree>
    <p:extLst>
      <p:ext uri="{BB962C8B-B14F-4D97-AF65-F5344CB8AC3E}">
        <p14:creationId xmlns:p14="http://schemas.microsoft.com/office/powerpoint/2010/main" val="1223846960"/>
      </p:ext>
    </p:extLst>
  </p:cSld>
  <p:clrMapOvr>
    <a:masterClrMapping/>
  </p:clrMapOvr>
  <p:transition spd="med" advClick="0" advTm="5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The components of WORK ETHIC</a:t>
            </a:r>
            <a:endParaRPr lang="en-US" sz="2800" cap="all" dirty="0">
              <a:solidFill>
                <a:srgbClr val="F4EA28"/>
              </a:solidFill>
              <a:latin typeface="PF DinText Pro" panose="02000506020000090004" pitchFamily="2" charset="0"/>
              <a:cs typeface="STOMPER"/>
            </a:endParaRPr>
          </a:p>
        </p:txBody>
      </p:sp>
      <p:pic>
        <p:nvPicPr>
          <p:cNvPr id="1025" name="Picture 1" descr="Core Values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870" y="76201"/>
            <a:ext cx="8336930"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2514600" y="699350"/>
            <a:ext cx="1981200" cy="5867400"/>
          </a:xfrm>
          <a:prstGeom prst="rect">
            <a:avLst/>
          </a:prstGeom>
          <a:solidFill>
            <a:srgbClr val="FFFF00">
              <a:alpha val="34000"/>
            </a:srgb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38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p:cTn id="7" dur="500" fill="hold"/>
                                        <p:tgtEl>
                                          <p:spTgt spid="1025"/>
                                        </p:tgtEl>
                                        <p:attrNameLst>
                                          <p:attrName>ppt_w</p:attrName>
                                        </p:attrNameLst>
                                      </p:cBhvr>
                                      <p:tavLst>
                                        <p:tav tm="0">
                                          <p:val>
                                            <p:fltVal val="0"/>
                                          </p:val>
                                        </p:tav>
                                        <p:tav tm="100000">
                                          <p:val>
                                            <p:strVal val="#ppt_w"/>
                                          </p:val>
                                        </p:tav>
                                      </p:tavLst>
                                    </p:anim>
                                    <p:anim calcmode="lin" valueType="num">
                                      <p:cBhvr>
                                        <p:cTn id="8" dur="500" fill="hold"/>
                                        <p:tgtEl>
                                          <p:spTgt spid="102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Rectangle 7"/>
          <p:cNvSpPr>
            <a:spLocks/>
          </p:cNvSpPr>
          <p:nvPr/>
        </p:nvSpPr>
        <p:spPr bwMode="auto">
          <a:xfrm>
            <a:off x="2830477" y="2482155"/>
            <a:ext cx="6445250" cy="3252791"/>
          </a:xfrm>
          <a:prstGeom prst="rect">
            <a:avLst/>
          </a:prstGeom>
          <a:noFill/>
          <a:ln w="12700" cap="flat">
            <a:noFill/>
            <a:miter lim="800000"/>
            <a:headEnd type="none" w="med" len="med"/>
            <a:tailEnd type="none" w="med" len="med"/>
          </a:ln>
          <a:effectLst/>
        </p:spPr>
        <p:txBody>
          <a:bodyPr lIns="0" tIns="0" rIns="0" bIns="0" anchor="ctr"/>
          <a:lstStyle/>
          <a:p>
            <a:r>
              <a:rPr lang="en-US" sz="2400" dirty="0">
                <a:solidFill>
                  <a:srgbClr val="000000"/>
                </a:solidFill>
              </a:rPr>
              <a:t>is showing you’re reliable in every phase of your life. Be on time, every time.</a:t>
            </a:r>
          </a:p>
          <a:p>
            <a:endParaRPr lang="en-US" sz="2400" dirty="0" smtClean="0">
              <a:solidFill>
                <a:srgbClr val="000000"/>
              </a:solidFill>
            </a:endParaRPr>
          </a:p>
          <a:p>
            <a:r>
              <a:rPr lang="en-US" sz="2400" dirty="0">
                <a:solidFill>
                  <a:srgbClr val="000000"/>
                </a:solidFill>
              </a:rPr>
              <a:t>is being professional both in the way you act, and the way you look. Choose to be a pro.</a:t>
            </a:r>
          </a:p>
          <a:p>
            <a:endParaRPr lang="en-US" sz="2400" dirty="0" smtClean="0">
              <a:solidFill>
                <a:srgbClr val="000000"/>
              </a:solidFill>
            </a:endParaRPr>
          </a:p>
          <a:p>
            <a:r>
              <a:rPr lang="en-US" sz="2400" dirty="0" smtClean="0">
                <a:solidFill>
                  <a:srgbClr val="000000"/>
                </a:solidFill>
              </a:rPr>
              <a:t>is staying positive </a:t>
            </a:r>
            <a:r>
              <a:rPr lang="en-US" sz="2400" dirty="0">
                <a:solidFill>
                  <a:srgbClr val="000000"/>
                </a:solidFill>
              </a:rPr>
              <a:t>in </a:t>
            </a:r>
            <a:r>
              <a:rPr lang="en-US" sz="2400" dirty="0" smtClean="0">
                <a:solidFill>
                  <a:srgbClr val="000000"/>
                </a:solidFill>
              </a:rPr>
              <a:t>every situation</a:t>
            </a:r>
            <a:r>
              <a:rPr lang="en-US" sz="2400" dirty="0">
                <a:solidFill>
                  <a:srgbClr val="000000"/>
                </a:solidFill>
              </a:rPr>
              <a:t>. Take </a:t>
            </a:r>
            <a:r>
              <a:rPr lang="en-US" sz="2400" dirty="0" smtClean="0">
                <a:solidFill>
                  <a:srgbClr val="000000"/>
                </a:solidFill>
              </a:rPr>
              <a:t>control of </a:t>
            </a:r>
            <a:r>
              <a:rPr lang="en-US" sz="2400" dirty="0">
                <a:solidFill>
                  <a:srgbClr val="000000"/>
                </a:solidFill>
              </a:rPr>
              <a:t>the way you </a:t>
            </a:r>
            <a:r>
              <a:rPr lang="en-US" sz="2400" dirty="0" smtClean="0">
                <a:solidFill>
                  <a:srgbClr val="000000"/>
                </a:solidFill>
              </a:rPr>
              <a:t>react.</a:t>
            </a:r>
          </a:p>
          <a:p>
            <a:endParaRPr lang="en-US" sz="1400" dirty="0" smtClean="0">
              <a:solidFill>
                <a:srgbClr val="000000"/>
              </a:solidFill>
            </a:endParaRPr>
          </a:p>
          <a:p>
            <a:r>
              <a:rPr lang="en-US" sz="2400" dirty="0">
                <a:solidFill>
                  <a:srgbClr val="000000"/>
                </a:solidFill>
              </a:rPr>
              <a:t>is </a:t>
            </a:r>
            <a:r>
              <a:rPr lang="en-US" sz="2400" dirty="0" smtClean="0">
                <a:solidFill>
                  <a:srgbClr val="000000"/>
                </a:solidFill>
              </a:rPr>
              <a:t>taking initiative </a:t>
            </a:r>
            <a:r>
              <a:rPr lang="en-US" sz="2400" dirty="0">
                <a:solidFill>
                  <a:srgbClr val="000000"/>
                </a:solidFill>
              </a:rPr>
              <a:t>and </a:t>
            </a:r>
            <a:r>
              <a:rPr lang="en-US" sz="2400" dirty="0" smtClean="0">
                <a:solidFill>
                  <a:srgbClr val="000000"/>
                </a:solidFill>
              </a:rPr>
              <a:t>adding value</a:t>
            </a:r>
            <a:r>
              <a:rPr lang="en-US" sz="2400" dirty="0">
                <a:solidFill>
                  <a:srgbClr val="000000"/>
                </a:solidFill>
              </a:rPr>
              <a:t>. Do more </a:t>
            </a:r>
            <a:r>
              <a:rPr lang="en-US" sz="2400" dirty="0" smtClean="0">
                <a:solidFill>
                  <a:srgbClr val="000000"/>
                </a:solidFill>
              </a:rPr>
              <a:t>than the </a:t>
            </a:r>
            <a:r>
              <a:rPr lang="en-US" sz="2400" dirty="0">
                <a:solidFill>
                  <a:srgbClr val="000000"/>
                </a:solidFill>
              </a:rPr>
              <a:t>minimum.</a:t>
            </a:r>
            <a:endParaRPr lang="en-US" sz="2400" dirty="0" smtClean="0">
              <a:solidFill>
                <a:srgbClr val="000000"/>
              </a:solidFill>
            </a:endParaRPr>
          </a:p>
          <a:p>
            <a:endParaRPr lang="en-US" sz="4400" b="1"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mj-lt"/>
              <a:ea typeface="Arial Black" charset="0"/>
              <a:cs typeface="Arial Black" charset="0"/>
              <a:sym typeface="Arial Black" charset="0"/>
            </a:endParaRPr>
          </a:p>
        </p:txBody>
      </p:sp>
      <p:grpSp>
        <p:nvGrpSpPr>
          <p:cNvPr id="2" name="Group 8"/>
          <p:cNvGrpSpPr>
            <a:grpSpLocks/>
          </p:cNvGrpSpPr>
          <p:nvPr/>
        </p:nvGrpSpPr>
        <p:grpSpPr bwMode="auto">
          <a:xfrm>
            <a:off x="365125" y="1452562"/>
            <a:ext cx="2331794" cy="1339850"/>
            <a:chOff x="-456" y="234"/>
            <a:chExt cx="2849" cy="1642"/>
          </a:xfrm>
        </p:grpSpPr>
        <p:sp>
          <p:nvSpPr>
            <p:cNvPr id="24585" name="Rectangle 9"/>
            <p:cNvSpPr>
              <a:spLocks/>
            </p:cNvSpPr>
            <p:nvPr/>
          </p:nvSpPr>
          <p:spPr bwMode="auto">
            <a:xfrm>
              <a:off x="240" y="234"/>
              <a:ext cx="2153" cy="1642"/>
            </a:xfrm>
            <a:prstGeom prst="rect">
              <a:avLst/>
            </a:prstGeom>
            <a:noFill/>
            <a:ln w="12700" cap="flat">
              <a:noFill/>
              <a:miter lim="800000"/>
              <a:headEnd type="none" w="med" len="med"/>
              <a:tailEnd type="none" w="med" len="med"/>
            </a:ln>
            <a:effectLst/>
          </p:spPr>
          <p:txBody>
            <a:bodyPr lIns="0" tIns="0" rIns="0" bIns="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fontAlgn="auto">
                <a:spcBef>
                  <a:spcPts val="0"/>
                </a:spcBef>
                <a:spcAft>
                  <a:spcPts val="0"/>
                </a:spcAft>
                <a:defRPr/>
              </a:pPr>
              <a:r>
                <a:rPr lang="en-US" sz="2600" dirty="0" smtClean="0">
                  <a:ln/>
                  <a:solidFill>
                    <a:srgbClr val="F4EA28"/>
                  </a:solidFill>
                  <a:effectLst>
                    <a:outerShdw blurRad="50800" dist="88900" dir="2700000" algn="tl" rotWithShape="0">
                      <a:prstClr val="black"/>
                    </a:outerShdw>
                  </a:effectLst>
                  <a:latin typeface="PF DinText Pro" panose="02000506020000090004" pitchFamily="2" charset="0"/>
                  <a:ea typeface="Marker Felt" charset="0"/>
                  <a:cs typeface="Marker Felt" charset="0"/>
                  <a:sym typeface="Marker Felt" charset="0"/>
                </a:rPr>
                <a:t>TTENDANCE</a:t>
              </a:r>
              <a:endParaRPr lang="en-US" sz="2600" dirty="0">
                <a:ln/>
                <a:solidFill>
                  <a:srgbClr val="F4EA28"/>
                </a:solidFill>
                <a:effectLst>
                  <a:outerShdw blurRad="50800" dist="88900" dir="2700000" algn="tl" rotWithShape="0">
                    <a:prstClr val="black"/>
                  </a:outerShdw>
                </a:effectLst>
                <a:latin typeface="PF DinText Pro" panose="02000506020000090004" pitchFamily="2" charset="0"/>
                <a:ea typeface="Marker Felt" charset="0"/>
                <a:cs typeface="Marker Felt" charset="0"/>
                <a:sym typeface="Marker Felt" charset="0"/>
              </a:endParaRPr>
            </a:p>
          </p:txBody>
        </p:sp>
        <p:pic>
          <p:nvPicPr>
            <p:cNvPr id="13335" name="Picture 10"/>
            <p:cNvPicPr>
              <a:picLocks noChangeArrowheads="1"/>
            </p:cNvPicPr>
            <p:nvPr/>
          </p:nvPicPr>
          <p:blipFill>
            <a:blip r:embed="rId3"/>
            <a:srcRect/>
            <a:stretch>
              <a:fillRect/>
            </a:stretch>
          </p:blipFill>
          <p:spPr bwMode="auto">
            <a:xfrm>
              <a:off x="-456" y="687"/>
              <a:ext cx="696" cy="760"/>
            </a:xfrm>
            <a:prstGeom prst="rect">
              <a:avLst/>
            </a:prstGeom>
            <a:noFill/>
            <a:ln w="12700">
              <a:noFill/>
              <a:miter lim="800000"/>
              <a:headEnd/>
              <a:tailEnd/>
            </a:ln>
          </p:spPr>
        </p:pic>
      </p:grpSp>
      <p:grpSp>
        <p:nvGrpSpPr>
          <p:cNvPr id="3" name="Group 11"/>
          <p:cNvGrpSpPr>
            <a:grpSpLocks/>
          </p:cNvGrpSpPr>
          <p:nvPr/>
        </p:nvGrpSpPr>
        <p:grpSpPr bwMode="auto">
          <a:xfrm>
            <a:off x="363398" y="2607571"/>
            <a:ext cx="2263775" cy="1271587"/>
            <a:chOff x="-328" y="230"/>
            <a:chExt cx="3329" cy="1557"/>
          </a:xfrm>
        </p:grpSpPr>
        <p:sp>
          <p:nvSpPr>
            <p:cNvPr id="24588" name="Rectangle 12"/>
            <p:cNvSpPr>
              <a:spLocks/>
            </p:cNvSpPr>
            <p:nvPr/>
          </p:nvSpPr>
          <p:spPr bwMode="auto">
            <a:xfrm>
              <a:off x="368" y="230"/>
              <a:ext cx="2633" cy="1557"/>
            </a:xfrm>
            <a:prstGeom prst="rect">
              <a:avLst/>
            </a:prstGeom>
            <a:noFill/>
            <a:ln w="12700" cap="flat">
              <a:noFill/>
              <a:miter lim="800000"/>
              <a:headEnd type="none" w="med" len="med"/>
              <a:tailEnd type="none" w="med" len="med"/>
            </a:ln>
            <a:effectLst/>
          </p:spPr>
          <p:txBody>
            <a:bodyPr lIns="0" tIns="0" rIns="0" bIns="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fontAlgn="auto">
                <a:spcBef>
                  <a:spcPts val="0"/>
                </a:spcBef>
                <a:spcAft>
                  <a:spcPts val="0"/>
                </a:spcAft>
                <a:defRPr/>
              </a:pPr>
              <a:r>
                <a:rPr lang="en-US" sz="2600" dirty="0">
                  <a:ln/>
                  <a:solidFill>
                    <a:srgbClr val="F4EA28"/>
                  </a:solidFill>
                  <a:effectLst>
                    <a:outerShdw blurRad="50800" dist="88900" dir="2700000" algn="tl" rotWithShape="0">
                      <a:prstClr val="black"/>
                    </a:outerShdw>
                  </a:effectLst>
                  <a:latin typeface="PF DinText Pro" panose="02000506020000090004" pitchFamily="2" charset="0"/>
                  <a:ea typeface="Marker Felt" charset="0"/>
                  <a:cs typeface="Marker Felt" charset="0"/>
                  <a:sym typeface="Marker Felt" charset="0"/>
                </a:rPr>
                <a:t>PPEARANCE</a:t>
              </a:r>
            </a:p>
          </p:txBody>
        </p:sp>
        <p:pic>
          <p:nvPicPr>
            <p:cNvPr id="13333" name="Picture 13"/>
            <p:cNvPicPr>
              <a:picLocks noChangeArrowheads="1"/>
            </p:cNvPicPr>
            <p:nvPr/>
          </p:nvPicPr>
          <p:blipFill>
            <a:blip r:embed="rId3"/>
            <a:srcRect/>
            <a:stretch>
              <a:fillRect/>
            </a:stretch>
          </p:blipFill>
          <p:spPr bwMode="auto">
            <a:xfrm>
              <a:off x="-328" y="616"/>
              <a:ext cx="696" cy="760"/>
            </a:xfrm>
            <a:prstGeom prst="rect">
              <a:avLst/>
            </a:prstGeom>
            <a:noFill/>
            <a:ln w="12700">
              <a:noFill/>
              <a:miter lim="800000"/>
              <a:headEnd/>
              <a:tailEnd/>
            </a:ln>
          </p:spPr>
        </p:pic>
      </p:grpSp>
      <p:grpSp>
        <p:nvGrpSpPr>
          <p:cNvPr id="4" name="Group 14"/>
          <p:cNvGrpSpPr>
            <a:grpSpLocks/>
          </p:cNvGrpSpPr>
          <p:nvPr/>
        </p:nvGrpSpPr>
        <p:grpSpPr bwMode="auto">
          <a:xfrm>
            <a:off x="365125" y="3662362"/>
            <a:ext cx="2341563" cy="1271587"/>
            <a:chOff x="-88" y="65"/>
            <a:chExt cx="3330" cy="1557"/>
          </a:xfrm>
        </p:grpSpPr>
        <p:sp>
          <p:nvSpPr>
            <p:cNvPr id="24591" name="Rectangle 15"/>
            <p:cNvSpPr>
              <a:spLocks/>
            </p:cNvSpPr>
            <p:nvPr/>
          </p:nvSpPr>
          <p:spPr bwMode="auto">
            <a:xfrm>
              <a:off x="608" y="65"/>
              <a:ext cx="2634" cy="1557"/>
            </a:xfrm>
            <a:prstGeom prst="rect">
              <a:avLst/>
            </a:prstGeom>
            <a:noFill/>
            <a:ln w="12700" cap="flat">
              <a:noFill/>
              <a:miter lim="800000"/>
              <a:headEnd type="none" w="med" len="med"/>
              <a:tailEnd type="none" w="med" len="med"/>
            </a:ln>
            <a:effectLst/>
          </p:spPr>
          <p:txBody>
            <a:bodyPr lIns="0" tIns="0" rIns="0" bIns="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fontAlgn="auto">
                <a:spcBef>
                  <a:spcPts val="0"/>
                </a:spcBef>
                <a:spcAft>
                  <a:spcPts val="0"/>
                </a:spcAft>
                <a:defRPr/>
              </a:pPr>
              <a:r>
                <a:rPr lang="en-US" sz="2600" dirty="0" smtClean="0">
                  <a:ln/>
                  <a:solidFill>
                    <a:srgbClr val="F4EA28"/>
                  </a:solidFill>
                  <a:effectLst>
                    <a:outerShdw blurRad="50800" dist="88900" dir="2700000" algn="tl" rotWithShape="0">
                      <a:prstClr val="black"/>
                    </a:outerShdw>
                  </a:effectLst>
                  <a:latin typeface="PF DinText Pro" panose="02000506020000090004" pitchFamily="2" charset="0"/>
                  <a:ea typeface="Marker Felt" charset="0"/>
                  <a:cs typeface="Marker Felt" charset="0"/>
                  <a:sym typeface="Marker Felt" charset="0"/>
                </a:rPr>
                <a:t>TTITUDE</a:t>
              </a:r>
              <a:endParaRPr lang="en-US" sz="2600" dirty="0">
                <a:ln/>
                <a:solidFill>
                  <a:srgbClr val="F4EA28"/>
                </a:solidFill>
                <a:effectLst>
                  <a:outerShdw blurRad="50800" dist="88900" dir="2700000" algn="tl" rotWithShape="0">
                    <a:prstClr val="black"/>
                  </a:outerShdw>
                </a:effectLst>
                <a:latin typeface="PF DinText Pro" panose="02000506020000090004" pitchFamily="2" charset="0"/>
                <a:ea typeface="Marker Felt" charset="0"/>
                <a:cs typeface="Marker Felt" charset="0"/>
                <a:sym typeface="Marker Felt" charset="0"/>
              </a:endParaRPr>
            </a:p>
          </p:txBody>
        </p:sp>
        <p:pic>
          <p:nvPicPr>
            <p:cNvPr id="13331" name="Picture 16"/>
            <p:cNvPicPr>
              <a:picLocks noChangeArrowheads="1"/>
            </p:cNvPicPr>
            <p:nvPr/>
          </p:nvPicPr>
          <p:blipFill>
            <a:blip r:embed="rId3"/>
            <a:srcRect/>
            <a:stretch>
              <a:fillRect/>
            </a:stretch>
          </p:blipFill>
          <p:spPr bwMode="auto">
            <a:xfrm>
              <a:off x="-88" y="382"/>
              <a:ext cx="696" cy="760"/>
            </a:xfrm>
            <a:prstGeom prst="rect">
              <a:avLst/>
            </a:prstGeom>
            <a:noFill/>
            <a:ln w="12700">
              <a:noFill/>
              <a:miter lim="800000"/>
              <a:headEnd/>
              <a:tailEnd/>
            </a:ln>
          </p:spPr>
        </p:pic>
      </p:grpSp>
      <p:grpSp>
        <p:nvGrpSpPr>
          <p:cNvPr id="5" name="Group 17"/>
          <p:cNvGrpSpPr>
            <a:grpSpLocks/>
          </p:cNvGrpSpPr>
          <p:nvPr/>
        </p:nvGrpSpPr>
        <p:grpSpPr bwMode="auto">
          <a:xfrm>
            <a:off x="363398" y="4749108"/>
            <a:ext cx="2400300" cy="985838"/>
            <a:chOff x="-32" y="53"/>
            <a:chExt cx="2744" cy="1208"/>
          </a:xfrm>
        </p:grpSpPr>
        <p:sp>
          <p:nvSpPr>
            <p:cNvPr id="24594" name="Rectangle 18"/>
            <p:cNvSpPr>
              <a:spLocks/>
            </p:cNvSpPr>
            <p:nvPr/>
          </p:nvSpPr>
          <p:spPr bwMode="auto">
            <a:xfrm>
              <a:off x="669" y="53"/>
              <a:ext cx="2043" cy="1208"/>
            </a:xfrm>
            <a:prstGeom prst="rect">
              <a:avLst/>
            </a:prstGeom>
            <a:noFill/>
            <a:ln w="12700" cap="flat">
              <a:noFill/>
              <a:miter lim="800000"/>
              <a:headEnd type="none" w="med" len="med"/>
              <a:tailEnd type="none" w="med" len="med"/>
            </a:ln>
            <a:effectLst/>
          </p:spPr>
          <p:txBody>
            <a:bodyPr lIns="0" tIns="0" rIns="0" bIns="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fontAlgn="auto">
                <a:spcBef>
                  <a:spcPts val="0"/>
                </a:spcBef>
                <a:spcAft>
                  <a:spcPts val="0"/>
                </a:spcAft>
                <a:defRPr/>
              </a:pPr>
              <a:r>
                <a:rPr lang="en-US" sz="2400" dirty="0" smtClean="0">
                  <a:ln/>
                  <a:solidFill>
                    <a:srgbClr val="F4EA28"/>
                  </a:solidFill>
                  <a:effectLst>
                    <a:outerShdw blurRad="50800" dist="88900" dir="2700000" algn="tl" rotWithShape="0">
                      <a:prstClr val="black"/>
                    </a:outerShdw>
                  </a:effectLst>
                  <a:latin typeface="PF DinText Pro" panose="02000506020000090004" pitchFamily="2" charset="0"/>
                  <a:ea typeface="Marker Felt" charset="0"/>
                  <a:cs typeface="Marker Felt" charset="0"/>
                  <a:sym typeface="Marker Felt" charset="0"/>
                </a:rPr>
                <a:t>MBITION</a:t>
              </a:r>
              <a:endParaRPr lang="en-US" sz="2400" dirty="0">
                <a:ln/>
                <a:solidFill>
                  <a:srgbClr val="F4EA28"/>
                </a:solidFill>
                <a:effectLst>
                  <a:outerShdw blurRad="50800" dist="88900" dir="2700000" algn="tl" rotWithShape="0">
                    <a:prstClr val="black"/>
                  </a:outerShdw>
                </a:effectLst>
                <a:latin typeface="PF DinText Pro" panose="02000506020000090004" pitchFamily="2" charset="0"/>
                <a:ea typeface="Marker Felt" charset="0"/>
                <a:cs typeface="Marker Felt" charset="0"/>
                <a:sym typeface="Marker Felt" charset="0"/>
              </a:endParaRPr>
            </a:p>
          </p:txBody>
        </p:sp>
        <p:pic>
          <p:nvPicPr>
            <p:cNvPr id="13329" name="Picture 19"/>
            <p:cNvPicPr>
              <a:picLocks noChangeArrowheads="1"/>
            </p:cNvPicPr>
            <p:nvPr/>
          </p:nvPicPr>
          <p:blipFill>
            <a:blip r:embed="rId3"/>
            <a:srcRect/>
            <a:stretch>
              <a:fillRect/>
            </a:stretch>
          </p:blipFill>
          <p:spPr bwMode="auto">
            <a:xfrm>
              <a:off x="-32" y="277"/>
              <a:ext cx="696" cy="760"/>
            </a:xfrm>
            <a:prstGeom prst="rect">
              <a:avLst/>
            </a:prstGeom>
            <a:noFill/>
            <a:ln w="12700">
              <a:noFill/>
              <a:miter lim="800000"/>
              <a:headEnd/>
              <a:tailEnd/>
            </a:ln>
          </p:spPr>
        </p:pic>
      </p:grpSp>
      <p:sp>
        <p:nvSpPr>
          <p:cNvPr id="24"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Behavior definitions</a:t>
            </a:r>
            <a:endParaRPr lang="en-US" sz="2800" dirty="0">
              <a:solidFill>
                <a:srgbClr val="F4EA28"/>
              </a:solidFill>
              <a:latin typeface="PF DinText Pro" panose="02000506020000090004" pitchFamily="2" charset="0"/>
            </a:endParaRPr>
          </a:p>
        </p:txBody>
      </p:sp>
    </p:spTree>
    <p:extLst>
      <p:ext uri="{BB962C8B-B14F-4D97-AF65-F5344CB8AC3E}">
        <p14:creationId xmlns:p14="http://schemas.microsoft.com/office/powerpoint/2010/main" val="179451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583">
                                            <p:txEl>
                                              <p:pRg st="0" end="0"/>
                                            </p:txEl>
                                          </p:spTgt>
                                        </p:tgtEl>
                                        <p:attrNameLst>
                                          <p:attrName>style.visibility</p:attrName>
                                        </p:attrNameLst>
                                      </p:cBhvr>
                                      <p:to>
                                        <p:strVal val="visible"/>
                                      </p:to>
                                    </p:set>
                                    <p:animEffect transition="in" filter="fade">
                                      <p:cBhvr>
                                        <p:cTn id="13" dur="500"/>
                                        <p:tgtEl>
                                          <p:spTgt spid="2458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583">
                                            <p:txEl>
                                              <p:pRg st="2" end="2"/>
                                            </p:txEl>
                                          </p:spTgt>
                                        </p:tgtEl>
                                        <p:attrNameLst>
                                          <p:attrName>style.visibility</p:attrName>
                                        </p:attrNameLst>
                                      </p:cBhvr>
                                      <p:to>
                                        <p:strVal val="visible"/>
                                      </p:to>
                                    </p:set>
                                    <p:animEffect transition="in" filter="fade">
                                      <p:cBhvr>
                                        <p:cTn id="24" dur="500"/>
                                        <p:tgtEl>
                                          <p:spTgt spid="2458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583">
                                            <p:txEl>
                                              <p:pRg st="4" end="4"/>
                                            </p:txEl>
                                          </p:spTgt>
                                        </p:tgtEl>
                                        <p:attrNameLst>
                                          <p:attrName>style.visibility</p:attrName>
                                        </p:attrNameLst>
                                      </p:cBhvr>
                                      <p:to>
                                        <p:strVal val="visible"/>
                                      </p:to>
                                    </p:set>
                                    <p:animEffect transition="in" filter="fade">
                                      <p:cBhvr>
                                        <p:cTn id="35" dur="500"/>
                                        <p:tgtEl>
                                          <p:spTgt spid="2458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0-#ppt_w/2"/>
                                          </p:val>
                                        </p:tav>
                                        <p:tav tm="100000">
                                          <p:val>
                                            <p:strVal val="#ppt_x"/>
                                          </p:val>
                                        </p:tav>
                                      </p:tavLst>
                                    </p:anim>
                                    <p:anim calcmode="lin" valueType="num">
                                      <p:cBhvr additive="base">
                                        <p:cTn id="4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583">
                                            <p:txEl>
                                              <p:pRg st="6" end="6"/>
                                            </p:txEl>
                                          </p:spTgt>
                                        </p:tgtEl>
                                        <p:attrNameLst>
                                          <p:attrName>style.visibility</p:attrName>
                                        </p:attrNameLst>
                                      </p:cBhvr>
                                      <p:to>
                                        <p:strVal val="visible"/>
                                      </p:to>
                                    </p:set>
                                    <p:animEffect transition="in" filter="fade">
                                      <p:cBhvr>
                                        <p:cTn id="46" dur="500"/>
                                        <p:tgtEl>
                                          <p:spTgt spid="245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0"/>
          <p:cNvGrpSpPr>
            <a:grpSpLocks/>
          </p:cNvGrpSpPr>
          <p:nvPr/>
        </p:nvGrpSpPr>
        <p:grpSpPr bwMode="auto">
          <a:xfrm>
            <a:off x="228600" y="1905000"/>
            <a:ext cx="2552700" cy="1271587"/>
            <a:chOff x="-168" y="-78"/>
            <a:chExt cx="3305" cy="1557"/>
          </a:xfrm>
        </p:grpSpPr>
        <p:sp>
          <p:nvSpPr>
            <p:cNvPr id="24597" name="Rectangle 21"/>
            <p:cNvSpPr>
              <a:spLocks/>
            </p:cNvSpPr>
            <p:nvPr/>
          </p:nvSpPr>
          <p:spPr bwMode="auto">
            <a:xfrm>
              <a:off x="504" y="-78"/>
              <a:ext cx="2633" cy="1557"/>
            </a:xfrm>
            <a:prstGeom prst="rect">
              <a:avLst/>
            </a:prstGeom>
            <a:noFill/>
            <a:ln w="12700" cap="flat">
              <a:noFill/>
              <a:miter lim="800000"/>
              <a:headEnd type="none" w="med" len="med"/>
              <a:tailEnd type="none" w="med" len="med"/>
            </a:ln>
            <a:effectLst/>
          </p:spPr>
          <p:txBody>
            <a:bodyPr lIns="0" tIns="91440" rIns="0" bIns="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fontAlgn="auto">
                <a:spcBef>
                  <a:spcPts val="0"/>
                </a:spcBef>
                <a:spcAft>
                  <a:spcPts val="0"/>
                </a:spcAft>
                <a:defRPr/>
              </a:pPr>
              <a:r>
                <a:rPr lang="en-US" sz="2800" dirty="0" smtClean="0">
                  <a:ln/>
                  <a:solidFill>
                    <a:srgbClr val="F4EA28"/>
                  </a:solidFill>
                  <a:effectLst>
                    <a:outerShdw blurRad="50800" dist="88900" dir="2700000" algn="tl" rotWithShape="0">
                      <a:prstClr val="black"/>
                    </a:outerShdw>
                  </a:effectLst>
                  <a:latin typeface="PF DinText Pro" panose="02000506020000090004" pitchFamily="2" charset="0"/>
                  <a:ea typeface="Marker Felt" charset="0"/>
                  <a:cs typeface="Marker Felt" charset="0"/>
                  <a:sym typeface="Marker Felt" charset="0"/>
                </a:rPr>
                <a:t>CCEPTANCE</a:t>
              </a:r>
              <a:endParaRPr lang="en-US" sz="2800" dirty="0">
                <a:ln/>
                <a:solidFill>
                  <a:srgbClr val="F4EA28"/>
                </a:solidFill>
                <a:effectLst>
                  <a:outerShdw blurRad="50800" dist="88900" dir="2700000" algn="tl" rotWithShape="0">
                    <a:prstClr val="black"/>
                  </a:outerShdw>
                </a:effectLst>
                <a:latin typeface="PF DinText Pro" panose="02000506020000090004" pitchFamily="2" charset="0"/>
                <a:ea typeface="Marker Felt" charset="0"/>
                <a:cs typeface="Marker Felt" charset="0"/>
                <a:sym typeface="Marker Felt" charset="0"/>
              </a:endParaRPr>
            </a:p>
          </p:txBody>
        </p:sp>
        <p:pic>
          <p:nvPicPr>
            <p:cNvPr id="13327" name="Picture 22"/>
            <p:cNvPicPr>
              <a:picLocks noChangeArrowheads="1"/>
            </p:cNvPicPr>
            <p:nvPr/>
          </p:nvPicPr>
          <p:blipFill>
            <a:blip r:embed="rId3"/>
            <a:srcRect/>
            <a:stretch>
              <a:fillRect/>
            </a:stretch>
          </p:blipFill>
          <p:spPr bwMode="auto">
            <a:xfrm>
              <a:off x="-168" y="346"/>
              <a:ext cx="696" cy="760"/>
            </a:xfrm>
            <a:prstGeom prst="rect">
              <a:avLst/>
            </a:prstGeom>
            <a:noFill/>
            <a:ln w="12700">
              <a:noFill/>
              <a:miter lim="800000"/>
              <a:headEnd/>
              <a:tailEnd/>
            </a:ln>
          </p:spPr>
        </p:pic>
      </p:grpSp>
      <p:grpSp>
        <p:nvGrpSpPr>
          <p:cNvPr id="7" name="Group 23"/>
          <p:cNvGrpSpPr>
            <a:grpSpLocks/>
          </p:cNvGrpSpPr>
          <p:nvPr/>
        </p:nvGrpSpPr>
        <p:grpSpPr bwMode="auto">
          <a:xfrm>
            <a:off x="228600" y="2871962"/>
            <a:ext cx="2899064" cy="1214437"/>
            <a:chOff x="-40" y="-147"/>
            <a:chExt cx="4144" cy="1488"/>
          </a:xfrm>
        </p:grpSpPr>
        <p:sp>
          <p:nvSpPr>
            <p:cNvPr id="24600" name="Rectangle 24"/>
            <p:cNvSpPr>
              <a:spLocks/>
            </p:cNvSpPr>
            <p:nvPr/>
          </p:nvSpPr>
          <p:spPr bwMode="auto">
            <a:xfrm>
              <a:off x="656" y="-147"/>
              <a:ext cx="3448" cy="1488"/>
            </a:xfrm>
            <a:prstGeom prst="rect">
              <a:avLst/>
            </a:prstGeom>
            <a:noFill/>
            <a:ln w="12700" cap="flat">
              <a:noFill/>
              <a:miter lim="800000"/>
              <a:headEnd type="none" w="med" len="med"/>
              <a:tailEnd type="none" w="med" len="med"/>
            </a:ln>
            <a:effectLst/>
          </p:spPr>
          <p:txBody>
            <a:bodyPr lIns="0" tIns="457200" rIns="0" bIns="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fontAlgn="auto">
                <a:spcBef>
                  <a:spcPts val="0"/>
                </a:spcBef>
                <a:spcAft>
                  <a:spcPts val="0"/>
                </a:spcAft>
                <a:defRPr/>
              </a:pPr>
              <a:r>
                <a:rPr lang="en-US" sz="2800" dirty="0" smtClean="0">
                  <a:ln/>
                  <a:solidFill>
                    <a:srgbClr val="F4EA28"/>
                  </a:solidFill>
                  <a:effectLst>
                    <a:outerShdw blurRad="50800" dist="88900" dir="2700000" algn="tl" rotWithShape="0">
                      <a:prstClr val="black"/>
                    </a:outerShdw>
                  </a:effectLst>
                  <a:latin typeface="PF DinText Pro" panose="02000506020000090004" pitchFamily="2" charset="0"/>
                  <a:ea typeface="Marker Felt" charset="0"/>
                  <a:cs typeface="Marker Felt" charset="0"/>
                  <a:sym typeface="Marker Felt" charset="0"/>
                </a:rPr>
                <a:t>CCOUNTABILITY</a:t>
              </a:r>
              <a:endParaRPr lang="en-US" sz="2800" dirty="0">
                <a:ln/>
                <a:solidFill>
                  <a:srgbClr val="F4EA28"/>
                </a:solidFill>
                <a:effectLst>
                  <a:outerShdw blurRad="50800" dist="88900" dir="2700000" algn="tl" rotWithShape="0">
                    <a:prstClr val="black"/>
                  </a:outerShdw>
                </a:effectLst>
                <a:latin typeface="PF DinText Pro" panose="02000506020000090004" pitchFamily="2" charset="0"/>
                <a:ea typeface="Marker Felt" charset="0"/>
                <a:cs typeface="Marker Felt" charset="0"/>
                <a:sym typeface="Marker Felt" charset="0"/>
              </a:endParaRPr>
            </a:p>
          </p:txBody>
        </p:sp>
        <p:pic>
          <p:nvPicPr>
            <p:cNvPr id="13325" name="Picture 25"/>
            <p:cNvPicPr>
              <a:picLocks noChangeArrowheads="1"/>
            </p:cNvPicPr>
            <p:nvPr/>
          </p:nvPicPr>
          <p:blipFill>
            <a:blip r:embed="rId3"/>
            <a:srcRect/>
            <a:stretch>
              <a:fillRect/>
            </a:stretch>
          </p:blipFill>
          <p:spPr bwMode="auto">
            <a:xfrm>
              <a:off x="-40" y="491"/>
              <a:ext cx="696" cy="760"/>
            </a:xfrm>
            <a:prstGeom prst="rect">
              <a:avLst/>
            </a:prstGeom>
            <a:noFill/>
            <a:ln w="12700">
              <a:noFill/>
              <a:miter lim="800000"/>
              <a:headEnd/>
              <a:tailEnd/>
            </a:ln>
          </p:spPr>
        </p:pic>
      </p:grpSp>
      <p:grpSp>
        <p:nvGrpSpPr>
          <p:cNvPr id="8" name="Group 26"/>
          <p:cNvGrpSpPr>
            <a:grpSpLocks/>
          </p:cNvGrpSpPr>
          <p:nvPr/>
        </p:nvGrpSpPr>
        <p:grpSpPr bwMode="auto">
          <a:xfrm>
            <a:off x="228600" y="4289630"/>
            <a:ext cx="2514600" cy="1214438"/>
            <a:chOff x="-284" y="-179"/>
            <a:chExt cx="3695" cy="1488"/>
          </a:xfrm>
        </p:grpSpPr>
        <p:sp>
          <p:nvSpPr>
            <p:cNvPr id="24603" name="Rectangle 27"/>
            <p:cNvSpPr>
              <a:spLocks/>
            </p:cNvSpPr>
            <p:nvPr/>
          </p:nvSpPr>
          <p:spPr bwMode="auto">
            <a:xfrm>
              <a:off x="412" y="-179"/>
              <a:ext cx="2999" cy="1488"/>
            </a:xfrm>
            <a:prstGeom prst="rect">
              <a:avLst/>
            </a:prstGeom>
            <a:noFill/>
            <a:ln w="12700" cap="flat">
              <a:noFill/>
              <a:miter lim="800000"/>
              <a:headEnd type="none" w="med" len="med"/>
              <a:tailEnd type="none" w="med" len="med"/>
            </a:ln>
            <a:effectLst/>
          </p:spPr>
          <p:txBody>
            <a:bodyPr lIns="0" tIns="0" rIns="0" bIns="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fontAlgn="auto">
                <a:spcBef>
                  <a:spcPts val="0"/>
                </a:spcBef>
                <a:spcAft>
                  <a:spcPts val="0"/>
                </a:spcAft>
                <a:defRPr/>
              </a:pPr>
              <a:r>
                <a:rPr lang="en-US" sz="2800" dirty="0" smtClean="0">
                  <a:ln/>
                  <a:solidFill>
                    <a:srgbClr val="F4EA28"/>
                  </a:solidFill>
                  <a:effectLst>
                    <a:outerShdw blurRad="50800" dist="88900" dir="2700000" algn="tl" rotWithShape="0">
                      <a:prstClr val="black"/>
                    </a:outerShdw>
                  </a:effectLst>
                  <a:latin typeface="PF DinText Pro" panose="02000506020000090004" pitchFamily="2" charset="0"/>
                  <a:ea typeface="Marker Felt" charset="0"/>
                  <a:cs typeface="Marker Felt" charset="0"/>
                  <a:sym typeface="Marker Felt" charset="0"/>
                </a:rPr>
                <a:t>PPRECIATION</a:t>
              </a:r>
              <a:endParaRPr lang="en-US" sz="2800" dirty="0">
                <a:ln/>
                <a:solidFill>
                  <a:srgbClr val="F4EA28"/>
                </a:solidFill>
                <a:effectLst>
                  <a:outerShdw blurRad="50800" dist="88900" dir="2700000" algn="tl" rotWithShape="0">
                    <a:prstClr val="black"/>
                  </a:outerShdw>
                </a:effectLst>
                <a:latin typeface="PF DinText Pro" panose="02000506020000090004" pitchFamily="2" charset="0"/>
                <a:ea typeface="Marker Felt" charset="0"/>
                <a:cs typeface="Marker Felt" charset="0"/>
                <a:sym typeface="Marker Felt" charset="0"/>
              </a:endParaRPr>
            </a:p>
          </p:txBody>
        </p:sp>
        <p:pic>
          <p:nvPicPr>
            <p:cNvPr id="13323" name="Picture 28"/>
            <p:cNvPicPr>
              <a:picLocks noChangeArrowheads="1"/>
            </p:cNvPicPr>
            <p:nvPr/>
          </p:nvPicPr>
          <p:blipFill>
            <a:blip r:embed="rId3"/>
            <a:srcRect/>
            <a:stretch>
              <a:fillRect/>
            </a:stretch>
          </p:blipFill>
          <p:spPr bwMode="auto">
            <a:xfrm>
              <a:off x="-284" y="181"/>
              <a:ext cx="696" cy="760"/>
            </a:xfrm>
            <a:prstGeom prst="rect">
              <a:avLst/>
            </a:prstGeom>
            <a:noFill/>
            <a:ln w="12700">
              <a:noFill/>
              <a:miter lim="800000"/>
              <a:headEnd/>
              <a:tailEnd/>
            </a:ln>
          </p:spPr>
        </p:pic>
      </p:grpSp>
      <p:sp>
        <p:nvSpPr>
          <p:cNvPr id="25" name="Rectangle 7"/>
          <p:cNvSpPr>
            <a:spLocks/>
          </p:cNvSpPr>
          <p:nvPr/>
        </p:nvSpPr>
        <p:spPr bwMode="auto">
          <a:xfrm>
            <a:off x="3216856" y="2251277"/>
            <a:ext cx="5927143" cy="3252791"/>
          </a:xfrm>
          <a:prstGeom prst="rect">
            <a:avLst/>
          </a:prstGeom>
          <a:noFill/>
          <a:ln w="12700" cap="flat">
            <a:noFill/>
            <a:miter lim="800000"/>
            <a:headEnd type="none" w="med" len="med"/>
            <a:tailEnd type="none" w="med" len="med"/>
          </a:ln>
          <a:effectLst/>
        </p:spPr>
        <p:txBody>
          <a:bodyPr lIns="0" tIns="0" rIns="0" bIns="0" anchor="ctr"/>
          <a:lstStyle/>
          <a:p>
            <a:r>
              <a:rPr lang="en-US" sz="2400" dirty="0">
                <a:solidFill>
                  <a:srgbClr val="000000"/>
                </a:solidFill>
              </a:rPr>
              <a:t>is having respect and following direction. Be coachable and play by the rules</a:t>
            </a:r>
            <a:r>
              <a:rPr lang="en-US" sz="2400" dirty="0" smtClean="0">
                <a:solidFill>
                  <a:srgbClr val="000000"/>
                </a:solidFill>
              </a:rPr>
              <a:t>.</a:t>
            </a:r>
          </a:p>
          <a:p>
            <a:endParaRPr lang="en-US" sz="2000" dirty="0">
              <a:solidFill>
                <a:srgbClr val="000000"/>
              </a:solidFill>
            </a:endParaRPr>
          </a:p>
          <a:p>
            <a:r>
              <a:rPr lang="en-US" sz="2400" dirty="0" smtClean="0">
                <a:solidFill>
                  <a:srgbClr val="000000"/>
                </a:solidFill>
              </a:rPr>
              <a:t>is living honestly </a:t>
            </a:r>
            <a:r>
              <a:rPr lang="en-US" sz="2400" dirty="0">
                <a:solidFill>
                  <a:srgbClr val="000000"/>
                </a:solidFill>
              </a:rPr>
              <a:t>and </a:t>
            </a:r>
            <a:r>
              <a:rPr lang="en-US" sz="2400" dirty="0" smtClean="0">
                <a:solidFill>
                  <a:srgbClr val="000000"/>
                </a:solidFill>
              </a:rPr>
              <a:t>having integrity </a:t>
            </a:r>
            <a:r>
              <a:rPr lang="en-US" sz="2400" dirty="0">
                <a:solidFill>
                  <a:srgbClr val="000000"/>
                </a:solidFill>
              </a:rPr>
              <a:t>with </a:t>
            </a:r>
            <a:r>
              <a:rPr lang="en-US" sz="2400" dirty="0" smtClean="0">
                <a:solidFill>
                  <a:srgbClr val="000000"/>
                </a:solidFill>
              </a:rPr>
              <a:t>every decision </a:t>
            </a:r>
            <a:r>
              <a:rPr lang="en-US" sz="2400" dirty="0">
                <a:solidFill>
                  <a:srgbClr val="000000"/>
                </a:solidFill>
              </a:rPr>
              <a:t>you </a:t>
            </a:r>
            <a:r>
              <a:rPr lang="en-US" sz="2400" dirty="0" smtClean="0">
                <a:solidFill>
                  <a:srgbClr val="000000"/>
                </a:solidFill>
              </a:rPr>
              <a:t>make. Refuse </a:t>
            </a:r>
            <a:r>
              <a:rPr lang="en-US" sz="2400" dirty="0">
                <a:solidFill>
                  <a:srgbClr val="000000"/>
                </a:solidFill>
              </a:rPr>
              <a:t>to </a:t>
            </a:r>
            <a:r>
              <a:rPr lang="en-US" sz="2400" dirty="0" smtClean="0">
                <a:solidFill>
                  <a:srgbClr val="000000"/>
                </a:solidFill>
              </a:rPr>
              <a:t>rationalize bad </a:t>
            </a:r>
            <a:r>
              <a:rPr lang="en-US" sz="2400" dirty="0">
                <a:solidFill>
                  <a:srgbClr val="000000"/>
                </a:solidFill>
              </a:rPr>
              <a:t>decisions</a:t>
            </a:r>
            <a:r>
              <a:rPr lang="en-US" sz="2400" dirty="0" smtClean="0">
                <a:solidFill>
                  <a:srgbClr val="000000"/>
                </a:solidFill>
              </a:rPr>
              <a:t>.</a:t>
            </a:r>
          </a:p>
          <a:p>
            <a:endParaRPr lang="en-US" sz="2000" dirty="0" smtClean="0">
              <a:solidFill>
                <a:srgbClr val="000000"/>
              </a:solidFill>
            </a:endParaRPr>
          </a:p>
          <a:p>
            <a:r>
              <a:rPr lang="en-US" sz="2400" dirty="0">
                <a:solidFill>
                  <a:srgbClr val="000000"/>
                </a:solidFill>
              </a:rPr>
              <a:t>i</a:t>
            </a:r>
            <a:r>
              <a:rPr lang="en-US" sz="2400" dirty="0" smtClean="0">
                <a:solidFill>
                  <a:srgbClr val="000000"/>
                </a:solidFill>
              </a:rPr>
              <a:t>s demonstrating your gratitude towards others</a:t>
            </a:r>
            <a:r>
              <a:rPr lang="en-US" sz="2400" dirty="0">
                <a:solidFill>
                  <a:srgbClr val="000000"/>
                </a:solidFill>
              </a:rPr>
              <a:t>. </a:t>
            </a:r>
            <a:r>
              <a:rPr lang="en-US" sz="2400" dirty="0" smtClean="0">
                <a:solidFill>
                  <a:srgbClr val="000000"/>
                </a:solidFill>
              </a:rPr>
              <a:t>Provide selfless </a:t>
            </a:r>
            <a:r>
              <a:rPr lang="en-US" sz="2400" dirty="0">
                <a:solidFill>
                  <a:srgbClr val="000000"/>
                </a:solidFill>
              </a:rPr>
              <a:t>service.</a:t>
            </a:r>
            <a:endParaRPr lang="en-US" sz="2400" dirty="0" smtClean="0">
              <a:solidFill>
                <a:srgbClr val="000000"/>
              </a:solidFill>
            </a:endParaRPr>
          </a:p>
          <a:p>
            <a:endParaRPr lang="en-US" sz="24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mj-lt"/>
              <a:ea typeface="Arial Black" charset="0"/>
              <a:cs typeface="Arial Black" charset="0"/>
              <a:sym typeface="Arial Black" charset="0"/>
            </a:endParaRPr>
          </a:p>
        </p:txBody>
      </p:sp>
      <p:sp>
        <p:nvSpPr>
          <p:cNvPr id="13"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Behavior definitions</a:t>
            </a:r>
            <a:endParaRPr lang="en-US" sz="2800" dirty="0">
              <a:solidFill>
                <a:srgbClr val="F4EA28"/>
              </a:solidFill>
              <a:latin typeface="PF DinText Pro" panose="02000506020000090004" pitchFamily="2" charset="0"/>
            </a:endParaRPr>
          </a:p>
        </p:txBody>
      </p:sp>
    </p:spTree>
    <p:extLst>
      <p:ext uri="{BB962C8B-B14F-4D97-AF65-F5344CB8AC3E}">
        <p14:creationId xmlns:p14="http://schemas.microsoft.com/office/powerpoint/2010/main" val="359780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fade">
                                      <p:cBhvr>
                                        <p:cTn id="23" dur="500"/>
                                        <p:tgtEl>
                                          <p:spTgt spid="2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5">
                                            <p:txEl>
                                              <p:pRg st="4" end="4"/>
                                            </p:txEl>
                                          </p:spTgt>
                                        </p:tgtEl>
                                        <p:attrNameLst>
                                          <p:attrName>style.visibility</p:attrName>
                                        </p:attrNameLst>
                                      </p:cBhvr>
                                      <p:to>
                                        <p:strVal val="visible"/>
                                      </p:to>
                                    </p:set>
                                    <p:animEffect transition="in" filter="fade">
                                      <p:cBhvr>
                                        <p:cTn id="33" dur="5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The components of WORK ETHIC</a:t>
            </a:r>
            <a:endParaRPr lang="en-US" sz="2800" cap="all" dirty="0">
              <a:solidFill>
                <a:srgbClr val="F4EA28"/>
              </a:solidFill>
              <a:latin typeface="PF DinText Pro" panose="02000506020000090004" pitchFamily="2" charset="0"/>
              <a:cs typeface="STOMPER"/>
            </a:endParaRPr>
          </a:p>
        </p:txBody>
      </p:sp>
      <p:pic>
        <p:nvPicPr>
          <p:cNvPr id="1025" name="Picture 1" descr="Core Values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870" y="76201"/>
            <a:ext cx="8336930"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533400" y="710236"/>
            <a:ext cx="1981200" cy="5867400"/>
          </a:xfrm>
          <a:prstGeom prst="rect">
            <a:avLst/>
          </a:prstGeom>
          <a:solidFill>
            <a:srgbClr val="92D050">
              <a:alpha val="34000"/>
            </a:srgb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55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p:cTn id="7" dur="500" fill="hold"/>
                                        <p:tgtEl>
                                          <p:spTgt spid="1025"/>
                                        </p:tgtEl>
                                        <p:attrNameLst>
                                          <p:attrName>ppt_w</p:attrName>
                                        </p:attrNameLst>
                                      </p:cBhvr>
                                      <p:tavLst>
                                        <p:tav tm="0">
                                          <p:val>
                                            <p:fltVal val="0"/>
                                          </p:val>
                                        </p:tav>
                                        <p:tav tm="100000">
                                          <p:val>
                                            <p:strVal val="#ppt_w"/>
                                          </p:val>
                                        </p:tav>
                                      </p:tavLst>
                                    </p:anim>
                                    <p:anim calcmode="lin" valueType="num">
                                      <p:cBhvr>
                                        <p:cTn id="8" dur="500" fill="hold"/>
                                        <p:tgtEl>
                                          <p:spTgt spid="102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25660" r="49614" b="9340"/>
          <a:stretch/>
        </p:blipFill>
        <p:spPr>
          <a:xfrm>
            <a:off x="1219200" y="1981200"/>
            <a:ext cx="3886200" cy="2971800"/>
          </a:xfrm>
        </p:spPr>
      </p:pic>
      <p:pic>
        <p:nvPicPr>
          <p:cNvPr id="6" name="Content Placeholder 4"/>
          <p:cNvPicPr>
            <a:picLocks noChangeAspect="1"/>
          </p:cNvPicPr>
          <p:nvPr/>
        </p:nvPicPr>
        <p:blipFill rotWithShape="1">
          <a:blip r:embed="rId2">
            <a:extLst>
              <a:ext uri="{28A0092B-C50C-407E-A947-70E740481C1C}">
                <a14:useLocalDpi xmlns:a14="http://schemas.microsoft.com/office/drawing/2010/main" val="0"/>
              </a:ext>
            </a:extLst>
          </a:blip>
          <a:srcRect t="25660" b="9340"/>
          <a:stretch/>
        </p:blipFill>
        <p:spPr>
          <a:xfrm>
            <a:off x="1248952" y="1981200"/>
            <a:ext cx="7712896" cy="2971800"/>
          </a:xfrm>
          <a:prstGeom prst="rect">
            <a:avLst/>
          </a:prstGeom>
        </p:spPr>
      </p:pic>
      <p:sp>
        <p:nvSpPr>
          <p:cNvPr id="7"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The development challenge</a:t>
            </a:r>
            <a:endParaRPr lang="en-US" sz="2800" dirty="0">
              <a:solidFill>
                <a:srgbClr val="F4EA28"/>
              </a:solidFill>
              <a:latin typeface="PF DinText Pro" panose="02000506020000090004" pitchFamily="2" charset="0"/>
            </a:endParaRPr>
          </a:p>
        </p:txBody>
      </p:sp>
    </p:spTree>
    <p:extLst>
      <p:ext uri="{BB962C8B-B14F-4D97-AF65-F5344CB8AC3E}">
        <p14:creationId xmlns:p14="http://schemas.microsoft.com/office/powerpoint/2010/main" val="2521360427"/>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nvPr>
        </p:nvGraphicFramePr>
        <p:xfrm>
          <a:off x="-152400" y="1219200"/>
          <a:ext cx="9144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The development challenge</a:t>
            </a:r>
            <a:endParaRPr lang="en-US" sz="2800" dirty="0">
              <a:solidFill>
                <a:srgbClr val="F4EA28"/>
              </a:solidFill>
              <a:latin typeface="PF DinText Pro" panose="02000506020000090004" pitchFamily="2" charset="0"/>
            </a:endParaRPr>
          </a:p>
        </p:txBody>
      </p:sp>
    </p:spTree>
    <p:extLst>
      <p:ext uri="{BB962C8B-B14F-4D97-AF65-F5344CB8AC3E}">
        <p14:creationId xmlns:p14="http://schemas.microsoft.com/office/powerpoint/2010/main" val="2082551152"/>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458488C8-B8EC-4B88-AF7C-85CCD6498D26}"/>
                                            </p:graphicEl>
                                          </p:spTgt>
                                        </p:tgtEl>
                                        <p:attrNameLst>
                                          <p:attrName>style.visibility</p:attrName>
                                        </p:attrNameLst>
                                      </p:cBhvr>
                                      <p:to>
                                        <p:strVal val="visible"/>
                                      </p:to>
                                    </p:set>
                                    <p:animEffect transition="in" filter="fade">
                                      <p:cBhvr>
                                        <p:cTn id="7" dur="500"/>
                                        <p:tgtEl>
                                          <p:spTgt spid="3">
                                            <p:graphicEl>
                                              <a:dgm id="{458488C8-B8EC-4B88-AF7C-85CCD6498D2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graphicEl>
                                              <a:dgm id="{E8900FD1-6504-49C1-AB11-569DBDFD0EA2}"/>
                                            </p:graphicEl>
                                          </p:spTgt>
                                        </p:tgtEl>
                                        <p:attrNameLst>
                                          <p:attrName>style.visibility</p:attrName>
                                        </p:attrNameLst>
                                      </p:cBhvr>
                                      <p:to>
                                        <p:strVal val="visible"/>
                                      </p:to>
                                    </p:set>
                                    <p:animEffect transition="in" filter="fade">
                                      <p:cBhvr>
                                        <p:cTn id="10" dur="500"/>
                                        <p:tgtEl>
                                          <p:spTgt spid="3">
                                            <p:graphicEl>
                                              <a:dgm id="{E8900FD1-6504-49C1-AB11-569DBDFD0EA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graphicEl>
                                              <a:dgm id="{8355B37A-CED2-435B-BC8F-098F110358C8}"/>
                                            </p:graphicEl>
                                          </p:spTgt>
                                        </p:tgtEl>
                                        <p:attrNameLst>
                                          <p:attrName>style.visibility</p:attrName>
                                        </p:attrNameLst>
                                      </p:cBhvr>
                                      <p:to>
                                        <p:strVal val="visible"/>
                                      </p:to>
                                    </p:set>
                                    <p:animEffect transition="in" filter="fade">
                                      <p:cBhvr>
                                        <p:cTn id="15" dur="500"/>
                                        <p:tgtEl>
                                          <p:spTgt spid="3">
                                            <p:graphicEl>
                                              <a:dgm id="{8355B37A-CED2-435B-BC8F-098F110358C8}"/>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graphicEl>
                                              <a:dgm id="{89597778-2441-4E60-AC0E-583A63DA5BFA}"/>
                                            </p:graphicEl>
                                          </p:spTgt>
                                        </p:tgtEl>
                                        <p:attrNameLst>
                                          <p:attrName>style.visibility</p:attrName>
                                        </p:attrNameLst>
                                      </p:cBhvr>
                                      <p:to>
                                        <p:strVal val="visible"/>
                                      </p:to>
                                    </p:set>
                                    <p:animEffect transition="in" filter="fade">
                                      <p:cBhvr>
                                        <p:cTn id="18" dur="500"/>
                                        <p:tgtEl>
                                          <p:spTgt spid="3">
                                            <p:graphicEl>
                                              <a:dgm id="{89597778-2441-4E60-AC0E-583A63DA5BF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graphicEl>
                                              <a:dgm id="{46C3A83C-A57E-453D-B165-AEEA8A1298BE}"/>
                                            </p:graphicEl>
                                          </p:spTgt>
                                        </p:tgtEl>
                                        <p:attrNameLst>
                                          <p:attrName>style.visibility</p:attrName>
                                        </p:attrNameLst>
                                      </p:cBhvr>
                                      <p:to>
                                        <p:strVal val="visible"/>
                                      </p:to>
                                    </p:set>
                                    <p:animEffect transition="in" filter="fade">
                                      <p:cBhvr>
                                        <p:cTn id="23" dur="500"/>
                                        <p:tgtEl>
                                          <p:spTgt spid="3">
                                            <p:graphicEl>
                                              <a:dgm id="{46C3A83C-A57E-453D-B165-AEEA8A1298BE}"/>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graphicEl>
                                              <a:dgm id="{333339CB-9D8C-498D-BABC-74691F1B581C}"/>
                                            </p:graphicEl>
                                          </p:spTgt>
                                        </p:tgtEl>
                                        <p:attrNameLst>
                                          <p:attrName>style.visibility</p:attrName>
                                        </p:attrNameLst>
                                      </p:cBhvr>
                                      <p:to>
                                        <p:strVal val="visible"/>
                                      </p:to>
                                    </p:set>
                                    <p:animEffect transition="in" filter="fade">
                                      <p:cBhvr>
                                        <p:cTn id="26" dur="500"/>
                                        <p:tgtEl>
                                          <p:spTgt spid="3">
                                            <p:graphicEl>
                                              <a:dgm id="{333339CB-9D8C-498D-BABC-74691F1B581C}"/>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graphicEl>
                                              <a:dgm id="{7E6793B2-31F1-4CF7-947E-F693369D1F5E}"/>
                                            </p:graphicEl>
                                          </p:spTgt>
                                        </p:tgtEl>
                                        <p:attrNameLst>
                                          <p:attrName>style.visibility</p:attrName>
                                        </p:attrNameLst>
                                      </p:cBhvr>
                                      <p:to>
                                        <p:strVal val="visible"/>
                                      </p:to>
                                    </p:set>
                                    <p:animEffect transition="in" filter="fade">
                                      <p:cBhvr>
                                        <p:cTn id="31" dur="500"/>
                                        <p:tgtEl>
                                          <p:spTgt spid="3">
                                            <p:graphicEl>
                                              <a:dgm id="{7E6793B2-31F1-4CF7-947E-F693369D1F5E}"/>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graphicEl>
                                              <a:dgm id="{706195B3-41A7-47BF-B2D8-5CE7D98BAC91}"/>
                                            </p:graphicEl>
                                          </p:spTgt>
                                        </p:tgtEl>
                                        <p:attrNameLst>
                                          <p:attrName>style.visibility</p:attrName>
                                        </p:attrNameLst>
                                      </p:cBhvr>
                                      <p:to>
                                        <p:strVal val="visible"/>
                                      </p:to>
                                    </p:set>
                                    <p:animEffect transition="in" filter="fade">
                                      <p:cBhvr>
                                        <p:cTn id="34" dur="500"/>
                                        <p:tgtEl>
                                          <p:spTgt spid="3">
                                            <p:graphicEl>
                                              <a:dgm id="{706195B3-41A7-47BF-B2D8-5CE7D98BAC9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SIGNS OF DECLINE?</a:t>
            </a:r>
            <a:endParaRPr lang="en-US" sz="2800" cap="all" dirty="0">
              <a:solidFill>
                <a:srgbClr val="F4EA28"/>
              </a:solidFill>
              <a:latin typeface="PF DinText Pro" panose="02000506020000090004" pitchFamily="2" charset="0"/>
              <a:cs typeface="STOMPER"/>
            </a:endParaRPr>
          </a:p>
        </p:txBody>
      </p:sp>
      <p:sp>
        <p:nvSpPr>
          <p:cNvPr id="5" name="TextBox 4"/>
          <p:cNvSpPr txBox="1"/>
          <p:nvPr/>
        </p:nvSpPr>
        <p:spPr>
          <a:xfrm>
            <a:off x="609600" y="2667000"/>
            <a:ext cx="8215711" cy="461665"/>
          </a:xfrm>
          <a:prstGeom prst="rect">
            <a:avLst/>
          </a:prstGeom>
          <a:noFill/>
        </p:spPr>
        <p:txBody>
          <a:bodyPr wrap="none" rtlCol="0">
            <a:spAutoFit/>
          </a:bodyPr>
          <a:lstStyle/>
          <a:p>
            <a:r>
              <a:rPr lang="en-US" sz="2400" dirty="0" smtClean="0">
                <a:solidFill>
                  <a:schemeClr val="bg1"/>
                </a:solidFill>
              </a:rPr>
              <a:t>“Privileged</a:t>
            </a:r>
            <a:r>
              <a:rPr lang="en-US" sz="2400" dirty="0">
                <a:solidFill>
                  <a:schemeClr val="bg1"/>
                </a:solidFill>
              </a:rPr>
              <a:t>, narcissistic, entitled, spoiled and promiscuous</a:t>
            </a:r>
            <a:r>
              <a:rPr lang="en-US" sz="2400" dirty="0" smtClean="0">
                <a:solidFill>
                  <a:schemeClr val="bg1"/>
                </a:solidFill>
              </a:rPr>
              <a:t>.”</a:t>
            </a:r>
          </a:p>
        </p:txBody>
      </p:sp>
      <p:sp>
        <p:nvSpPr>
          <p:cNvPr id="6" name="TextBox 5"/>
          <p:cNvSpPr txBox="1"/>
          <p:nvPr/>
        </p:nvSpPr>
        <p:spPr>
          <a:xfrm>
            <a:off x="3143947" y="3128665"/>
            <a:ext cx="3147015" cy="461665"/>
          </a:xfrm>
          <a:prstGeom prst="rect">
            <a:avLst/>
          </a:prstGeom>
          <a:noFill/>
        </p:spPr>
        <p:txBody>
          <a:bodyPr wrap="none" rtlCol="0">
            <a:spAutoFit/>
          </a:bodyPr>
          <a:lstStyle/>
          <a:p>
            <a:r>
              <a:rPr lang="en-US" sz="2400" dirty="0" smtClean="0">
                <a:solidFill>
                  <a:schemeClr val="bg1"/>
                </a:solidFill>
              </a:rPr>
              <a:t>- Life Magazine, 1968</a:t>
            </a:r>
          </a:p>
        </p:txBody>
      </p:sp>
      <p:sp>
        <p:nvSpPr>
          <p:cNvPr id="8" name="TextBox 7"/>
          <p:cNvSpPr txBox="1"/>
          <p:nvPr/>
        </p:nvSpPr>
        <p:spPr>
          <a:xfrm>
            <a:off x="791539" y="4051995"/>
            <a:ext cx="7851829" cy="1200329"/>
          </a:xfrm>
          <a:prstGeom prst="rect">
            <a:avLst/>
          </a:prstGeom>
          <a:noFill/>
        </p:spPr>
        <p:txBody>
          <a:bodyPr wrap="none" rtlCol="0">
            <a:spAutoFit/>
          </a:bodyPr>
          <a:lstStyle/>
          <a:p>
            <a:r>
              <a:rPr lang="en-US" sz="2400" dirty="0">
                <a:solidFill>
                  <a:schemeClr val="bg1"/>
                </a:solidFill>
              </a:rPr>
              <a:t>“There they are, those preening narcissists who have to </a:t>
            </a:r>
            <a:endParaRPr lang="en-US" sz="2400" dirty="0" smtClean="0">
              <a:solidFill>
                <a:schemeClr val="bg1"/>
              </a:solidFill>
            </a:endParaRPr>
          </a:p>
          <a:p>
            <a:r>
              <a:rPr lang="en-US" sz="2400" dirty="0" smtClean="0">
                <a:solidFill>
                  <a:schemeClr val="bg1"/>
                </a:solidFill>
              </a:rPr>
              <a:t>document every </a:t>
            </a:r>
            <a:r>
              <a:rPr lang="en-US" sz="2400" dirty="0">
                <a:solidFill>
                  <a:schemeClr val="bg1"/>
                </a:solidFill>
              </a:rPr>
              <a:t>banal moment with their cutting-edge </a:t>
            </a:r>
            <a:endParaRPr lang="en-US" sz="2400" dirty="0" smtClean="0">
              <a:solidFill>
                <a:schemeClr val="bg1"/>
              </a:solidFill>
            </a:endParaRPr>
          </a:p>
          <a:p>
            <a:pPr algn="ctr"/>
            <a:r>
              <a:rPr lang="en-US" sz="2400" dirty="0" smtClean="0">
                <a:solidFill>
                  <a:schemeClr val="bg1"/>
                </a:solidFill>
              </a:rPr>
              <a:t>communications </a:t>
            </a:r>
            <a:r>
              <a:rPr lang="en-US" sz="2400" dirty="0">
                <a:solidFill>
                  <a:schemeClr val="bg1"/>
                </a:solidFill>
              </a:rPr>
              <a:t>technology.”</a:t>
            </a:r>
            <a:endParaRPr lang="en-US" sz="2400" dirty="0" smtClean="0">
              <a:solidFill>
                <a:schemeClr val="bg1"/>
              </a:solidFill>
            </a:endParaRPr>
          </a:p>
        </p:txBody>
      </p:sp>
      <p:sp>
        <p:nvSpPr>
          <p:cNvPr id="9" name="TextBox 8"/>
          <p:cNvSpPr txBox="1"/>
          <p:nvPr/>
        </p:nvSpPr>
        <p:spPr>
          <a:xfrm>
            <a:off x="3357946" y="5252324"/>
            <a:ext cx="2719014" cy="461665"/>
          </a:xfrm>
          <a:prstGeom prst="rect">
            <a:avLst/>
          </a:prstGeom>
          <a:noFill/>
        </p:spPr>
        <p:txBody>
          <a:bodyPr wrap="none" rtlCol="0">
            <a:spAutoFit/>
          </a:bodyPr>
          <a:lstStyle/>
          <a:p>
            <a:r>
              <a:rPr lang="en-US" sz="2400" dirty="0" smtClean="0">
                <a:solidFill>
                  <a:schemeClr val="bg1"/>
                </a:solidFill>
              </a:rPr>
              <a:t>- Newsweek, 1985</a:t>
            </a:r>
          </a:p>
        </p:txBody>
      </p:sp>
    </p:spTree>
    <p:extLst>
      <p:ext uri="{BB962C8B-B14F-4D97-AF65-F5344CB8AC3E}">
        <p14:creationId xmlns:p14="http://schemas.microsoft.com/office/powerpoint/2010/main" val="3458142121"/>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362200"/>
            <a:ext cx="8559800" cy="2123658"/>
          </a:xfrm>
          <a:prstGeom prst="rect">
            <a:avLst/>
          </a:prstGeom>
          <a:noFill/>
        </p:spPr>
        <p:txBody>
          <a:bodyPr wrap="square">
            <a:spAutoFit/>
          </a:bodyPr>
          <a:lstStyle/>
          <a:p>
            <a:pPr algn="ctr" fontAlgn="auto">
              <a:spcBef>
                <a:spcPts val="0"/>
              </a:spcBef>
              <a:spcAft>
                <a:spcPts val="0"/>
              </a:spcAft>
              <a:defRPr/>
            </a:pPr>
            <a:r>
              <a:rPr lang="en-US" sz="6600" b="1" dirty="0" smtClean="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rPr>
              <a:t>FUNDAMENTALS OF THE CURRICULUM</a:t>
            </a:r>
            <a:endParaRPr lang="en-US" sz="6600" b="1" dirty="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endParaRPr>
          </a:p>
        </p:txBody>
      </p:sp>
    </p:spTree>
    <p:extLst>
      <p:ext uri="{BB962C8B-B14F-4D97-AF65-F5344CB8AC3E}">
        <p14:creationId xmlns:p14="http://schemas.microsoft.com/office/powerpoint/2010/main" val="206164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981200"/>
            <a:ext cx="7467600" cy="3416320"/>
          </a:xfrm>
          <a:prstGeom prst="rect">
            <a:avLst/>
          </a:prstGeom>
          <a:noFill/>
        </p:spPr>
        <p:txBody>
          <a:bodyPr wrap="square" rtlCol="0">
            <a:spAutoFit/>
          </a:bodyPr>
          <a:lstStyle/>
          <a:p>
            <a:pPr algn="ctr"/>
            <a:r>
              <a:rPr lang="en-US" sz="7200" b="1" dirty="0" smtClean="0">
                <a:solidFill>
                  <a:schemeClr val="bg1"/>
                </a:solidFill>
              </a:rPr>
              <a:t>BRING YOUR</a:t>
            </a:r>
          </a:p>
          <a:p>
            <a:pPr algn="ctr"/>
            <a:r>
              <a:rPr lang="en-US" sz="7200" b="1" dirty="0" smtClean="0">
                <a:solidFill>
                  <a:schemeClr val="bg1"/>
                </a:solidFill>
              </a:rPr>
              <a:t>     GAME</a:t>
            </a:r>
          </a:p>
          <a:p>
            <a:pPr algn="ctr"/>
            <a:r>
              <a:rPr lang="en-US" sz="7200" b="1" dirty="0" smtClean="0">
                <a:solidFill>
                  <a:schemeClr val="bg1"/>
                </a:solidFill>
              </a:rPr>
              <a:t>TO WORK</a:t>
            </a:r>
            <a:endParaRPr lang="en-US" sz="7200" b="1" dirty="0">
              <a:solidFill>
                <a:schemeClr val="bg1"/>
              </a:solidFill>
            </a:endParaRPr>
          </a:p>
        </p:txBody>
      </p:sp>
      <p:pic>
        <p:nvPicPr>
          <p:cNvPr id="6" name="Picture 10"/>
          <p:cNvPicPr>
            <a:picLocks noChangeArrowheads="1"/>
          </p:cNvPicPr>
          <p:nvPr/>
        </p:nvPicPr>
        <p:blipFill>
          <a:blip r:embed="rId2"/>
          <a:srcRect/>
          <a:stretch>
            <a:fillRect/>
          </a:stretch>
        </p:blipFill>
        <p:spPr bwMode="auto">
          <a:xfrm>
            <a:off x="2895600" y="3073251"/>
            <a:ext cx="1092349" cy="1232217"/>
          </a:xfrm>
          <a:prstGeom prst="rect">
            <a:avLst/>
          </a:prstGeom>
          <a:noFill/>
          <a:ln w="12700">
            <a:noFill/>
            <a:miter lim="800000"/>
            <a:headEnd/>
            <a:tailEnd/>
          </a:ln>
        </p:spPr>
      </p:pic>
    </p:spTree>
    <p:extLst>
      <p:ext uri="{BB962C8B-B14F-4D97-AF65-F5344CB8AC3E}">
        <p14:creationId xmlns:p14="http://schemas.microsoft.com/office/powerpoint/2010/main" val="813291561"/>
      </p:ext>
    </p:extLst>
  </p:cSld>
  <p:clrMapOvr>
    <a:masterClrMapping/>
  </p:clrMapOvr>
  <p:transition spd="med" advClick="0" advTm="5000">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PF DinText Pro" panose="02000506020000090004" pitchFamily="2" charset="0"/>
              </a:rPr>
              <a:t>Experiential Learning</a:t>
            </a:r>
          </a:p>
          <a:p>
            <a:endParaRPr lang="en-US" dirty="0">
              <a:latin typeface="PF DinText Pro" panose="02000506020000090004" pitchFamily="2" charset="0"/>
            </a:endParaRPr>
          </a:p>
          <a:p>
            <a:r>
              <a:rPr lang="en-US" dirty="0" smtClean="0">
                <a:latin typeface="PF DinText Pro" panose="02000506020000090004" pitchFamily="2" charset="0"/>
              </a:rPr>
              <a:t>Peer to Peer Model</a:t>
            </a:r>
          </a:p>
          <a:p>
            <a:endParaRPr lang="en-US" dirty="0">
              <a:latin typeface="PF DinText Pro" panose="02000506020000090004" pitchFamily="2" charset="0"/>
            </a:endParaRPr>
          </a:p>
          <a:p>
            <a:r>
              <a:rPr lang="en-US" dirty="0" smtClean="0">
                <a:latin typeface="PF DinText Pro" panose="02000506020000090004" pitchFamily="2" charset="0"/>
              </a:rPr>
              <a:t>Applicability and Flexibility</a:t>
            </a:r>
            <a:endParaRPr lang="en-US" dirty="0">
              <a:latin typeface="PF DinText Pro" panose="02000506020000090004" pitchFamily="2" charset="0"/>
            </a:endParaRPr>
          </a:p>
        </p:txBody>
      </p:sp>
      <p:sp>
        <p:nvSpPr>
          <p:cNvPr id="3" name="Title 2"/>
          <p:cNvSpPr>
            <a:spLocks noGrp="1"/>
          </p:cNvSpPr>
          <p:nvPr>
            <p:ph type="title"/>
          </p:nvPr>
        </p:nvSpPr>
        <p:spPr>
          <a:xfrm>
            <a:off x="2362200" y="381000"/>
            <a:ext cx="6794057" cy="800100"/>
          </a:xfrm>
        </p:spPr>
        <p:txBody>
          <a:bodyPr/>
          <a:lstStyle/>
          <a:p>
            <a:pPr algn="l"/>
            <a:r>
              <a:rPr lang="en-US" dirty="0" smtClean="0">
                <a:solidFill>
                  <a:srgbClr val="FFFF00"/>
                </a:solidFill>
              </a:rPr>
              <a:t>Keys to </a:t>
            </a:r>
            <a:r>
              <a:rPr lang="en-US" dirty="0" smtClean="0"/>
              <a:t>training</a:t>
            </a:r>
            <a:r>
              <a:rPr lang="en-US" dirty="0" smtClean="0">
                <a:solidFill>
                  <a:srgbClr val="FFFF00"/>
                </a:solidFill>
              </a:rPr>
              <a:t> work ethic – Page 6</a:t>
            </a:r>
            <a:endParaRPr lang="en-US" dirty="0">
              <a:solidFill>
                <a:srgbClr val="FFFF00"/>
              </a:solidFill>
            </a:endParaRPr>
          </a:p>
        </p:txBody>
      </p:sp>
    </p:spTree>
    <p:extLst>
      <p:ext uri="{BB962C8B-B14F-4D97-AF65-F5344CB8AC3E}">
        <p14:creationId xmlns:p14="http://schemas.microsoft.com/office/powerpoint/2010/main" val="13692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686800" cy="4525963"/>
          </a:xfrm>
        </p:spPr>
        <p:txBody>
          <a:bodyPr/>
          <a:lstStyle/>
          <a:p>
            <a:pPr marL="0" indent="0">
              <a:buNone/>
            </a:pPr>
            <a:r>
              <a:rPr lang="en-US" dirty="0" smtClean="0">
                <a:latin typeface="PF DinText Pro" panose="02000506020000090004" pitchFamily="2" charset="0"/>
              </a:rPr>
              <a:t>David Kolb first created his model for experiential learning by utilizing 4 key concepts. These concepts were expressed in the experiential learning circle that involves </a:t>
            </a:r>
          </a:p>
          <a:p>
            <a:pPr marL="0" indent="0">
              <a:buFontTx/>
              <a:buChar char="-"/>
            </a:pPr>
            <a:r>
              <a:rPr lang="en-US" dirty="0" smtClean="0">
                <a:latin typeface="PF DinText Pro" panose="02000506020000090004" pitchFamily="2" charset="0"/>
              </a:rPr>
              <a:t> concrete experience </a:t>
            </a:r>
            <a:br>
              <a:rPr lang="en-US" dirty="0" smtClean="0">
                <a:latin typeface="PF DinText Pro" panose="02000506020000090004" pitchFamily="2" charset="0"/>
              </a:rPr>
            </a:br>
            <a:r>
              <a:rPr lang="en-US" dirty="0" smtClean="0">
                <a:latin typeface="PF DinText Pro" panose="02000506020000090004" pitchFamily="2" charset="0"/>
              </a:rPr>
              <a:t>- observation and experience </a:t>
            </a:r>
            <a:br>
              <a:rPr lang="en-US" dirty="0" smtClean="0">
                <a:latin typeface="PF DinText Pro" panose="02000506020000090004" pitchFamily="2" charset="0"/>
              </a:rPr>
            </a:br>
            <a:r>
              <a:rPr lang="en-US" dirty="0" smtClean="0">
                <a:latin typeface="PF DinText Pro" panose="02000506020000090004" pitchFamily="2" charset="0"/>
              </a:rPr>
              <a:t>- forming abstract concepts </a:t>
            </a:r>
            <a:br>
              <a:rPr lang="en-US" dirty="0" smtClean="0">
                <a:latin typeface="PF DinText Pro" panose="02000506020000090004" pitchFamily="2" charset="0"/>
              </a:rPr>
            </a:br>
            <a:r>
              <a:rPr lang="en-US" dirty="0" smtClean="0">
                <a:latin typeface="PF DinText Pro" panose="02000506020000090004" pitchFamily="2" charset="0"/>
              </a:rPr>
              <a:t>- testing in new situations </a:t>
            </a:r>
            <a:endParaRPr lang="en-US" dirty="0">
              <a:latin typeface="PF DinText Pro" panose="02000506020000090004" pitchFamily="2" charset="0"/>
            </a:endParaRPr>
          </a:p>
        </p:txBody>
      </p:sp>
      <p:sp>
        <p:nvSpPr>
          <p:cNvPr id="3" name="Title 2"/>
          <p:cNvSpPr>
            <a:spLocks noGrp="1"/>
          </p:cNvSpPr>
          <p:nvPr>
            <p:ph type="title"/>
          </p:nvPr>
        </p:nvSpPr>
        <p:spPr>
          <a:xfrm>
            <a:off x="2362200" y="381000"/>
            <a:ext cx="6794057" cy="800100"/>
          </a:xfrm>
        </p:spPr>
        <p:txBody>
          <a:bodyPr/>
          <a:lstStyle/>
          <a:p>
            <a:pPr algn="l"/>
            <a:r>
              <a:rPr lang="en-US" sz="2800" dirty="0" smtClean="0">
                <a:solidFill>
                  <a:srgbClr val="FFFF00"/>
                </a:solidFill>
                <a:latin typeface="PF DinText Pro" panose="02000506020000090004" pitchFamily="2" charset="0"/>
              </a:rPr>
              <a:t>Experiential learning</a:t>
            </a:r>
            <a:endParaRPr lang="en-US" sz="2800" dirty="0">
              <a:solidFill>
                <a:srgbClr val="FFFF00"/>
              </a:solidFill>
              <a:latin typeface="PF DinText Pro" panose="02000506020000090004" pitchFamily="2" charset="0"/>
            </a:endParaRPr>
          </a:p>
        </p:txBody>
      </p:sp>
    </p:spTree>
    <p:extLst>
      <p:ext uri="{BB962C8B-B14F-4D97-AF65-F5344CB8AC3E}">
        <p14:creationId xmlns:p14="http://schemas.microsoft.com/office/powerpoint/2010/main" val="23568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simulationpoweredlearning.com/content/editor/users/1/image/RetentionGraphi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371600"/>
            <a:ext cx="6315075" cy="470651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p:cNvSpPr>
            <a:spLocks noGrp="1"/>
          </p:cNvSpPr>
          <p:nvPr>
            <p:ph type="title"/>
          </p:nvPr>
        </p:nvSpPr>
        <p:spPr>
          <a:xfrm>
            <a:off x="2362200" y="381000"/>
            <a:ext cx="6794057" cy="800100"/>
          </a:xfrm>
        </p:spPr>
        <p:txBody>
          <a:bodyPr/>
          <a:lstStyle/>
          <a:p>
            <a:pPr algn="l"/>
            <a:r>
              <a:rPr lang="en-US" sz="2800" dirty="0" smtClean="0">
                <a:solidFill>
                  <a:srgbClr val="FFFF00"/>
                </a:solidFill>
                <a:latin typeface="PF DinText Pro" panose="02000506020000090004" pitchFamily="2" charset="0"/>
              </a:rPr>
              <a:t>Experiential learning</a:t>
            </a:r>
            <a:endParaRPr lang="en-US" sz="2800" dirty="0">
              <a:solidFill>
                <a:srgbClr val="FFFF00"/>
              </a:solidFill>
              <a:latin typeface="PF DinText Pro" panose="02000506020000090004" pitchFamily="2" charset="0"/>
            </a:endParaRPr>
          </a:p>
        </p:txBody>
      </p:sp>
      <p:pic>
        <p:nvPicPr>
          <p:cNvPr id="6" name="Picture 2" descr="http://img.picturequotes.com/2/21/20365/i-hear-and-i-forget-i-see-and-i-rememberi-do-and-i-understand-quote-1.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34" t="22550" r="16866" b="24116"/>
          <a:stretch/>
        </p:blipFill>
        <p:spPr bwMode="auto">
          <a:xfrm>
            <a:off x="2832518" y="1244600"/>
            <a:ext cx="4858918" cy="4858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338312"/>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332037"/>
            <a:ext cx="8686800" cy="4525963"/>
          </a:xfrm>
        </p:spPr>
        <p:txBody>
          <a:bodyPr/>
          <a:lstStyle/>
          <a:p>
            <a:pPr>
              <a:buFont typeface="Arial"/>
              <a:buChar char="•"/>
            </a:pPr>
            <a:r>
              <a:rPr lang="en-US" dirty="0" smtClean="0">
                <a:latin typeface="PF DinText Pro" panose="02000506020000090004" pitchFamily="2" charset="0"/>
              </a:rPr>
              <a:t> Peers teach each other by providing real world examples and providing a credible “second voice”</a:t>
            </a:r>
          </a:p>
          <a:p>
            <a:pPr>
              <a:buFont typeface="Arial"/>
              <a:buChar char="•"/>
            </a:pPr>
            <a:endParaRPr lang="en-US" dirty="0" smtClean="0">
              <a:latin typeface="PF DinText Pro" panose="02000506020000090004" pitchFamily="2" charset="0"/>
            </a:endParaRPr>
          </a:p>
          <a:p>
            <a:pPr>
              <a:buFont typeface="Arial"/>
              <a:buChar char="•"/>
            </a:pPr>
            <a:r>
              <a:rPr lang="en-US" dirty="0" smtClean="0">
                <a:latin typeface="PF DinText Pro" panose="02000506020000090004" pitchFamily="2" charset="0"/>
              </a:rPr>
              <a:t> Peers support this shared content and encourage their peers to adopt this new shared norm</a:t>
            </a:r>
            <a:endParaRPr lang="en-US" dirty="0">
              <a:latin typeface="PF DinText Pro" panose="02000506020000090004" pitchFamily="2" charset="0"/>
            </a:endParaRPr>
          </a:p>
        </p:txBody>
      </p:sp>
      <p:sp>
        <p:nvSpPr>
          <p:cNvPr id="3" name="Title 2"/>
          <p:cNvSpPr>
            <a:spLocks noGrp="1"/>
          </p:cNvSpPr>
          <p:nvPr>
            <p:ph type="title"/>
          </p:nvPr>
        </p:nvSpPr>
        <p:spPr>
          <a:xfrm>
            <a:off x="2362200" y="381000"/>
            <a:ext cx="6794057" cy="800100"/>
          </a:xfrm>
        </p:spPr>
        <p:txBody>
          <a:bodyPr/>
          <a:lstStyle/>
          <a:p>
            <a:pPr algn="l"/>
            <a:r>
              <a:rPr lang="en-US" sz="2800" dirty="0" smtClean="0">
                <a:solidFill>
                  <a:srgbClr val="FFFF00"/>
                </a:solidFill>
                <a:latin typeface="PF DinText Pro" panose="02000506020000090004" pitchFamily="2" charset="0"/>
              </a:rPr>
              <a:t>Peer-to-peer MODEL</a:t>
            </a:r>
            <a:endParaRPr lang="en-US" sz="2800" dirty="0">
              <a:solidFill>
                <a:srgbClr val="FFFF00"/>
              </a:solidFill>
              <a:latin typeface="PF DinText Pro" panose="02000506020000090004" pitchFamily="2" charset="0"/>
            </a:endParaRPr>
          </a:p>
        </p:txBody>
      </p:sp>
    </p:spTree>
    <p:extLst>
      <p:ext uri="{BB962C8B-B14F-4D97-AF65-F5344CB8AC3E}">
        <p14:creationId xmlns:p14="http://schemas.microsoft.com/office/powerpoint/2010/main" val="68794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doodlechallenge.com/movingillusions/025MovingIllu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295400"/>
            <a:ext cx="4724400" cy="471259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p:cNvSpPr>
            <a:spLocks noGrp="1"/>
          </p:cNvSpPr>
          <p:nvPr>
            <p:ph type="title"/>
          </p:nvPr>
        </p:nvSpPr>
        <p:spPr>
          <a:xfrm>
            <a:off x="2362200" y="381000"/>
            <a:ext cx="6794057" cy="800100"/>
          </a:xfrm>
        </p:spPr>
        <p:txBody>
          <a:bodyPr/>
          <a:lstStyle/>
          <a:p>
            <a:pPr algn="l"/>
            <a:r>
              <a:rPr lang="en-US" sz="2800" dirty="0" smtClean="0">
                <a:solidFill>
                  <a:srgbClr val="FFFF00"/>
                </a:solidFill>
                <a:latin typeface="PF DinText Pro" panose="02000506020000090004" pitchFamily="2" charset="0"/>
              </a:rPr>
              <a:t>Peer-to-peer MODEL</a:t>
            </a:r>
            <a:endParaRPr lang="en-US" sz="2800" dirty="0">
              <a:solidFill>
                <a:srgbClr val="FFFF00"/>
              </a:solidFill>
              <a:latin typeface="PF DinText Pro" panose="02000506020000090004" pitchFamily="2" charset="0"/>
            </a:endParaRPr>
          </a:p>
        </p:txBody>
      </p:sp>
    </p:spTree>
    <p:extLst>
      <p:ext uri="{BB962C8B-B14F-4D97-AF65-F5344CB8AC3E}">
        <p14:creationId xmlns:p14="http://schemas.microsoft.com/office/powerpoint/2010/main" val="2898497282"/>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332037"/>
            <a:ext cx="8686800" cy="4525963"/>
          </a:xfrm>
        </p:spPr>
        <p:txBody>
          <a:bodyPr/>
          <a:lstStyle/>
          <a:p>
            <a:pPr>
              <a:buFont typeface="Arial"/>
              <a:buChar char="•"/>
            </a:pPr>
            <a:r>
              <a:rPr lang="en-US" dirty="0" smtClean="0">
                <a:latin typeface="PF DinText Pro" panose="02000506020000090004" pitchFamily="2" charset="0"/>
              </a:rPr>
              <a:t> Utilizing a flexible teaching allows trainers to engage a specific audience in the learning activity</a:t>
            </a:r>
          </a:p>
          <a:p>
            <a:pPr>
              <a:buFont typeface="Arial"/>
              <a:buChar char="•"/>
            </a:pPr>
            <a:endParaRPr lang="en-US" dirty="0" smtClean="0">
              <a:latin typeface="PF DinText Pro" panose="02000506020000090004" pitchFamily="2" charset="0"/>
            </a:endParaRPr>
          </a:p>
          <a:p>
            <a:pPr>
              <a:buFont typeface="Arial"/>
              <a:buChar char="•"/>
            </a:pPr>
            <a:r>
              <a:rPr lang="en-US" dirty="0" smtClean="0">
                <a:latin typeface="PF DinText Pro" panose="02000506020000090004" pitchFamily="2" charset="0"/>
              </a:rPr>
              <a:t> This ensures applicability for participants</a:t>
            </a:r>
            <a:r>
              <a:rPr lang="en-US" dirty="0">
                <a:latin typeface="PF DinText Pro" panose="02000506020000090004" pitchFamily="2" charset="0"/>
              </a:rPr>
              <a:t> </a:t>
            </a:r>
            <a:r>
              <a:rPr lang="en-US" dirty="0" smtClean="0">
                <a:latin typeface="PF DinText Pro" panose="02000506020000090004" pitchFamily="2" charset="0"/>
              </a:rPr>
              <a:t>which is critical in removing early barriers to learning and adoption</a:t>
            </a:r>
            <a:endParaRPr lang="en-US" dirty="0">
              <a:latin typeface="PF DinText Pro" panose="02000506020000090004" pitchFamily="2" charset="0"/>
            </a:endParaRPr>
          </a:p>
        </p:txBody>
      </p:sp>
      <p:sp>
        <p:nvSpPr>
          <p:cNvPr id="3" name="Title 2"/>
          <p:cNvSpPr>
            <a:spLocks noGrp="1"/>
          </p:cNvSpPr>
          <p:nvPr>
            <p:ph type="title"/>
          </p:nvPr>
        </p:nvSpPr>
        <p:spPr>
          <a:xfrm>
            <a:off x="2362200" y="381000"/>
            <a:ext cx="6794057" cy="800100"/>
          </a:xfrm>
        </p:spPr>
        <p:txBody>
          <a:bodyPr/>
          <a:lstStyle/>
          <a:p>
            <a:pPr algn="l"/>
            <a:r>
              <a:rPr lang="en-US" sz="2800" dirty="0">
                <a:solidFill>
                  <a:srgbClr val="FFFF00"/>
                </a:solidFill>
                <a:latin typeface="PF DinText Pro" panose="02000506020000090004" pitchFamily="2" charset="0"/>
              </a:rPr>
              <a:t>flexibility </a:t>
            </a:r>
            <a:r>
              <a:rPr lang="en-US" sz="2800" dirty="0" smtClean="0">
                <a:solidFill>
                  <a:srgbClr val="FFFF00"/>
                </a:solidFill>
                <a:latin typeface="PF DinText Pro" panose="02000506020000090004" pitchFamily="2" charset="0"/>
              </a:rPr>
              <a:t> and Applicability</a:t>
            </a:r>
            <a:endParaRPr lang="en-US" sz="2800" dirty="0">
              <a:solidFill>
                <a:srgbClr val="FFFF00"/>
              </a:solidFill>
              <a:latin typeface="PF DinText Pro" panose="02000506020000090004" pitchFamily="2" charset="0"/>
            </a:endParaRPr>
          </a:p>
        </p:txBody>
      </p:sp>
    </p:spTree>
    <p:extLst>
      <p:ext uri="{BB962C8B-B14F-4D97-AF65-F5344CB8AC3E}">
        <p14:creationId xmlns:p14="http://schemas.microsoft.com/office/powerpoint/2010/main" val="8822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Program variations</a:t>
            </a:r>
            <a:endParaRPr lang="en-US" sz="2800" dirty="0">
              <a:solidFill>
                <a:srgbClr val="F4EA28"/>
              </a:solidFill>
              <a:latin typeface="PF DinText Pro" panose="02000506020000090004" pitchFamily="2"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101" t="2860" r="4615" b="2567"/>
          <a:stretch/>
        </p:blipFill>
        <p:spPr>
          <a:xfrm rot="20280623">
            <a:off x="771836" y="1791736"/>
            <a:ext cx="3000154" cy="3891505"/>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2913" t="2317" r="12915" b="2319"/>
          <a:stretch/>
        </p:blipFill>
        <p:spPr>
          <a:xfrm>
            <a:off x="2895600" y="1371599"/>
            <a:ext cx="3200400" cy="4114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0165">
            <a:off x="5185837" y="1735764"/>
            <a:ext cx="3181546" cy="4114800"/>
          </a:xfrm>
          <a:prstGeom prst="rect">
            <a:avLst/>
          </a:prstGeom>
        </p:spPr>
      </p:pic>
    </p:spTree>
    <p:extLst>
      <p:ext uri="{BB962C8B-B14F-4D97-AF65-F5344CB8AC3E}">
        <p14:creationId xmlns:p14="http://schemas.microsoft.com/office/powerpoint/2010/main" val="98517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2209800"/>
            <a:ext cx="7848600" cy="3785652"/>
          </a:xfrm>
          <a:prstGeom prst="rect">
            <a:avLst/>
          </a:prstGeom>
          <a:noFill/>
        </p:spPr>
        <p:txBody>
          <a:bodyPr wrap="square" rtlCol="0">
            <a:spAutoFit/>
          </a:bodyPr>
          <a:lstStyle/>
          <a:p>
            <a:pPr>
              <a:lnSpc>
                <a:spcPct val="150000"/>
              </a:lnSpc>
            </a:pPr>
            <a:r>
              <a:rPr lang="en-US" sz="3200" b="1" dirty="0" smtClean="0">
                <a:solidFill>
                  <a:srgbClr val="000000"/>
                </a:solidFill>
                <a:latin typeface="PF DinText Pro" panose="02000506020000090004" pitchFamily="2" charset="0"/>
              </a:rPr>
              <a:t>Curriculum Guide: </a:t>
            </a:r>
            <a:r>
              <a:rPr lang="en-US" sz="3200" dirty="0" smtClean="0">
                <a:solidFill>
                  <a:srgbClr val="000000"/>
                </a:solidFill>
                <a:latin typeface="PF DinText Pro" panose="02000506020000090004" pitchFamily="2" charset="0"/>
              </a:rPr>
              <a:t>Instructor Cornerstone</a:t>
            </a:r>
            <a:r>
              <a:rPr lang="en-US" sz="3200" b="1" dirty="0" smtClean="0">
                <a:solidFill>
                  <a:srgbClr val="000000"/>
                </a:solidFill>
                <a:latin typeface="PF DinText Pro" panose="02000506020000090004" pitchFamily="2" charset="0"/>
              </a:rPr>
              <a:t> </a:t>
            </a:r>
          </a:p>
          <a:p>
            <a:pPr>
              <a:lnSpc>
                <a:spcPct val="150000"/>
              </a:lnSpc>
            </a:pPr>
            <a:r>
              <a:rPr lang="en-US" sz="3200" b="1" dirty="0">
                <a:solidFill>
                  <a:srgbClr val="000000"/>
                </a:solidFill>
                <a:latin typeface="PF DinText Pro" panose="02000506020000090004" pitchFamily="2" charset="0"/>
              </a:rPr>
              <a:t>Participant Workbook: </a:t>
            </a:r>
            <a:r>
              <a:rPr lang="en-US" sz="3200" dirty="0">
                <a:solidFill>
                  <a:srgbClr val="000000"/>
                </a:solidFill>
                <a:latin typeface="PF DinText Pro" panose="02000506020000090004" pitchFamily="2" charset="0"/>
              </a:rPr>
              <a:t>Consumable</a:t>
            </a:r>
            <a:endParaRPr lang="en-US" sz="3200" b="1" dirty="0">
              <a:solidFill>
                <a:srgbClr val="000000"/>
              </a:solidFill>
              <a:latin typeface="PF DinText Pro" panose="02000506020000090004" pitchFamily="2" charset="0"/>
            </a:endParaRPr>
          </a:p>
          <a:p>
            <a:pPr>
              <a:lnSpc>
                <a:spcPct val="150000"/>
              </a:lnSpc>
            </a:pPr>
            <a:r>
              <a:rPr lang="en-US" sz="3200" b="1" dirty="0" smtClean="0">
                <a:solidFill>
                  <a:srgbClr val="000000"/>
                </a:solidFill>
                <a:latin typeface="PF DinText Pro" panose="02000506020000090004" pitchFamily="2" charset="0"/>
              </a:rPr>
              <a:t>Participant </a:t>
            </a:r>
            <a:r>
              <a:rPr lang="en-US" sz="3200" b="1" dirty="0">
                <a:solidFill>
                  <a:srgbClr val="000000"/>
                </a:solidFill>
                <a:latin typeface="PF DinText Pro" panose="02000506020000090004" pitchFamily="2" charset="0"/>
              </a:rPr>
              <a:t>Textbook: </a:t>
            </a:r>
            <a:r>
              <a:rPr lang="en-US" sz="3200" dirty="0" smtClean="0">
                <a:solidFill>
                  <a:srgbClr val="000000"/>
                </a:solidFill>
                <a:latin typeface="PF DinText Pro" panose="02000506020000090004" pitchFamily="2" charset="0"/>
              </a:rPr>
              <a:t>Reusable</a:t>
            </a:r>
            <a:endParaRPr lang="en-US" sz="3200" b="1" dirty="0" smtClean="0">
              <a:solidFill>
                <a:srgbClr val="000000"/>
              </a:solidFill>
              <a:latin typeface="PF DinText Pro" panose="02000506020000090004" pitchFamily="2" charset="0"/>
            </a:endParaRPr>
          </a:p>
          <a:p>
            <a:pPr>
              <a:lnSpc>
                <a:spcPct val="150000"/>
              </a:lnSpc>
            </a:pPr>
            <a:r>
              <a:rPr lang="en-US" sz="3200" b="1" dirty="0" smtClean="0">
                <a:solidFill>
                  <a:srgbClr val="000000"/>
                </a:solidFill>
                <a:latin typeface="PF DinText Pro" panose="02000506020000090004" pitchFamily="2" charset="0"/>
              </a:rPr>
              <a:t>Multimedia Resources: </a:t>
            </a:r>
            <a:r>
              <a:rPr lang="en-US" sz="3200" dirty="0" smtClean="0">
                <a:solidFill>
                  <a:srgbClr val="000000"/>
                </a:solidFill>
                <a:latin typeface="PF DinText Pro" panose="02000506020000090004" pitchFamily="2" charset="0"/>
              </a:rPr>
              <a:t>Supplemental A/V</a:t>
            </a:r>
          </a:p>
          <a:p>
            <a:pPr>
              <a:lnSpc>
                <a:spcPct val="150000"/>
              </a:lnSpc>
            </a:pPr>
            <a:r>
              <a:rPr lang="en-US" sz="3200" b="1" dirty="0" smtClean="0">
                <a:solidFill>
                  <a:srgbClr val="000000"/>
                </a:solidFill>
                <a:latin typeface="PF DinText Pro" panose="02000506020000090004" pitchFamily="2" charset="0"/>
              </a:rPr>
              <a:t>Online Certification: </a:t>
            </a:r>
            <a:r>
              <a:rPr lang="en-US" sz="3200" dirty="0" smtClean="0">
                <a:solidFill>
                  <a:srgbClr val="000000"/>
                </a:solidFill>
                <a:latin typeface="PF DinText Pro" panose="02000506020000090004" pitchFamily="2" charset="0"/>
              </a:rPr>
              <a:t>Proves Mastery</a:t>
            </a:r>
          </a:p>
        </p:txBody>
      </p:sp>
      <p:sp>
        <p:nvSpPr>
          <p:cNvPr id="6" name="Title 2"/>
          <p:cNvSpPr txBox="1">
            <a:spLocks/>
          </p:cNvSpPr>
          <p:nvPr/>
        </p:nvSpPr>
        <p:spPr>
          <a:xfrm>
            <a:off x="2362200" y="533400"/>
            <a:ext cx="6794057" cy="647700"/>
          </a:xfrm>
          <a:prstGeom prst="rect">
            <a:avLst/>
          </a:prstGeom>
        </p:spPr>
        <p:txBody>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FFF00"/>
                </a:solidFill>
                <a:latin typeface="PF DinText Pro" panose="02000506020000090004" pitchFamily="2" charset="0"/>
              </a:rPr>
              <a:t>Components of bring your a game</a:t>
            </a:r>
            <a:endParaRPr lang="en-US" sz="2800" dirty="0">
              <a:solidFill>
                <a:srgbClr val="FFFF00"/>
              </a:solidFill>
              <a:latin typeface="PF DinText Pro" panose="02000506020000090004" pitchFamily="2" charset="0"/>
            </a:endParaRPr>
          </a:p>
        </p:txBody>
      </p:sp>
    </p:spTree>
    <p:extLst>
      <p:ext uri="{BB962C8B-B14F-4D97-AF65-F5344CB8AC3E}">
        <p14:creationId xmlns:p14="http://schemas.microsoft.com/office/powerpoint/2010/main" val="141167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98637"/>
            <a:ext cx="8229600" cy="4525963"/>
          </a:xfrm>
        </p:spPr>
        <p:txBody>
          <a:bodyPr/>
          <a:lstStyle/>
          <a:p>
            <a:pPr marL="0" indent="0">
              <a:buNone/>
            </a:pPr>
            <a:r>
              <a:rPr lang="en-US" dirty="0"/>
              <a:t>“Our youth now love luxury. They have bad manners, contempt for authority; they show disrespect for their elders and love chatter in place of exercise; they no longer rise when elders enter the room; they contradict their parents, chatter before company; gobble up their food and tyrannize their teachers.” </a:t>
            </a:r>
            <a:endParaRPr lang="en-US" dirty="0" smtClean="0"/>
          </a:p>
          <a:p>
            <a:pPr marL="0" indent="0" algn="r">
              <a:buNone/>
            </a:pPr>
            <a:r>
              <a:rPr lang="en-US" sz="4000" dirty="0" smtClean="0"/>
              <a:t>-Socrates</a:t>
            </a:r>
            <a:endParaRPr lang="en-US" sz="4000" dirty="0"/>
          </a:p>
        </p:txBody>
      </p:sp>
      <p:sp>
        <p:nvSpPr>
          <p:cNvPr id="5" name="TextBox 4"/>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SIGNS OF DECLINE?</a:t>
            </a:r>
            <a:endParaRPr lang="en-US" sz="2800" cap="all" dirty="0">
              <a:solidFill>
                <a:srgbClr val="F4EA28"/>
              </a:solidFill>
              <a:latin typeface="PF DinText Pro" panose="02000506020000090004" pitchFamily="2" charset="0"/>
              <a:cs typeface="STOMPER"/>
            </a:endParaRPr>
          </a:p>
        </p:txBody>
      </p:sp>
    </p:spTree>
    <p:extLst>
      <p:ext uri="{BB962C8B-B14F-4D97-AF65-F5344CB8AC3E}">
        <p14:creationId xmlns:p14="http://schemas.microsoft.com/office/powerpoint/2010/main" val="422536834"/>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743200"/>
            <a:ext cx="8178800" cy="1323439"/>
          </a:xfrm>
          <a:prstGeom prst="rect">
            <a:avLst/>
          </a:prstGeom>
          <a:noFill/>
        </p:spPr>
        <p:txBody>
          <a:bodyPr wrap="square">
            <a:spAutoFit/>
          </a:bodyPr>
          <a:lstStyle/>
          <a:p>
            <a:pPr algn="ctr" fontAlgn="auto">
              <a:spcBef>
                <a:spcPts val="0"/>
              </a:spcBef>
              <a:spcAft>
                <a:spcPts val="0"/>
              </a:spcAft>
              <a:defRPr/>
            </a:pPr>
            <a:r>
              <a:rPr lang="en-US" sz="8000" b="1" dirty="0" smtClean="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rPr>
              <a:t>IMPACT</a:t>
            </a:r>
            <a:endParaRPr lang="en-US" sz="8000" b="1" dirty="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endParaRPr>
          </a:p>
        </p:txBody>
      </p:sp>
    </p:spTree>
    <p:extLst>
      <p:ext uri="{BB962C8B-B14F-4D97-AF65-F5344CB8AC3E}">
        <p14:creationId xmlns:p14="http://schemas.microsoft.com/office/powerpoint/2010/main" val="343823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latin typeface="PF DinText Pro" panose="02000506020000090004" pitchFamily="2" charset="0"/>
              </a:rPr>
              <a:t>Arapahoe/Douglas </a:t>
            </a:r>
            <a:r>
              <a:rPr lang="en-US" b="1" dirty="0">
                <a:latin typeface="PF DinText Pro" panose="02000506020000090004" pitchFamily="2" charset="0"/>
              </a:rPr>
              <a:t>Works</a:t>
            </a:r>
            <a:r>
              <a:rPr lang="en-US" b="1" dirty="0" smtClean="0">
                <a:latin typeface="PF DinText Pro" panose="02000506020000090004" pitchFamily="2" charset="0"/>
              </a:rPr>
              <a:t>!</a:t>
            </a:r>
            <a:endParaRPr lang="en-US" dirty="0" smtClean="0">
              <a:latin typeface="PF DinText Pro" panose="02000506020000090004" pitchFamily="2" charset="0"/>
            </a:endParaRPr>
          </a:p>
          <a:p>
            <a:pPr lvl="1"/>
            <a:r>
              <a:rPr lang="en-US" dirty="0" smtClean="0">
                <a:latin typeface="PF DinText Pro" panose="02000506020000090004" pitchFamily="2" charset="0"/>
              </a:rPr>
              <a:t>Twice the level of employer satisfaction</a:t>
            </a:r>
          </a:p>
          <a:p>
            <a:pPr lvl="1"/>
            <a:endParaRPr lang="en-US" dirty="0" smtClean="0">
              <a:latin typeface="PF DinText Pro" panose="02000506020000090004" pitchFamily="2" charset="0"/>
            </a:endParaRPr>
          </a:p>
          <a:p>
            <a:r>
              <a:rPr lang="en-US" b="1" dirty="0" smtClean="0">
                <a:latin typeface="PF DinText Pro" panose="02000506020000090004" pitchFamily="2" charset="0"/>
              </a:rPr>
              <a:t>Ferris </a:t>
            </a:r>
            <a:r>
              <a:rPr lang="en-US" b="1" dirty="0">
                <a:latin typeface="PF DinText Pro" panose="02000506020000090004" pitchFamily="2" charset="0"/>
              </a:rPr>
              <a:t>State University</a:t>
            </a:r>
            <a:r>
              <a:rPr lang="en-US" dirty="0">
                <a:latin typeface="PF DinText Pro" panose="02000506020000090004" pitchFamily="2" charset="0"/>
              </a:rPr>
              <a:t> </a:t>
            </a:r>
            <a:endParaRPr lang="en-US" dirty="0" smtClean="0">
              <a:latin typeface="PF DinText Pro" panose="02000506020000090004" pitchFamily="2" charset="0"/>
            </a:endParaRPr>
          </a:p>
          <a:p>
            <a:pPr lvl="1"/>
            <a:r>
              <a:rPr lang="en-US" dirty="0" smtClean="0">
                <a:latin typeface="PF DinText Pro" panose="02000506020000090004" pitchFamily="2" charset="0"/>
              </a:rPr>
              <a:t>40% increase in job sustainability</a:t>
            </a:r>
          </a:p>
          <a:p>
            <a:pPr lvl="1"/>
            <a:endParaRPr lang="en-US" dirty="0" smtClean="0">
              <a:latin typeface="PF DinText Pro" panose="02000506020000090004" pitchFamily="2" charset="0"/>
            </a:endParaRPr>
          </a:p>
          <a:p>
            <a:r>
              <a:rPr lang="en-US" b="1" dirty="0" smtClean="0">
                <a:latin typeface="PF DinText Pro" panose="02000506020000090004" pitchFamily="2" charset="0"/>
              </a:rPr>
              <a:t>Papa </a:t>
            </a:r>
            <a:r>
              <a:rPr lang="en-US" b="1" dirty="0">
                <a:latin typeface="PF DinText Pro" panose="02000506020000090004" pitchFamily="2" charset="0"/>
              </a:rPr>
              <a:t>Murphy’s</a:t>
            </a:r>
            <a:r>
              <a:rPr lang="en-US" dirty="0">
                <a:latin typeface="PF DinText Pro" panose="02000506020000090004" pitchFamily="2" charset="0"/>
              </a:rPr>
              <a:t> </a:t>
            </a:r>
            <a:endParaRPr lang="en-US" dirty="0" smtClean="0">
              <a:latin typeface="PF DinText Pro" panose="02000506020000090004" pitchFamily="2" charset="0"/>
            </a:endParaRPr>
          </a:p>
          <a:p>
            <a:pPr lvl="1"/>
            <a:r>
              <a:rPr lang="en-US" dirty="0" smtClean="0">
                <a:latin typeface="PF DinText Pro" panose="02000506020000090004" pitchFamily="2" charset="0"/>
              </a:rPr>
              <a:t>100</a:t>
            </a:r>
            <a:r>
              <a:rPr lang="en-US" dirty="0">
                <a:latin typeface="PF DinText Pro" panose="02000506020000090004" pitchFamily="2" charset="0"/>
              </a:rPr>
              <a:t>% </a:t>
            </a:r>
            <a:r>
              <a:rPr lang="en-US" dirty="0" smtClean="0">
                <a:latin typeface="PF DinText Pro" panose="02000506020000090004" pitchFamily="2" charset="0"/>
              </a:rPr>
              <a:t>increase in job performance</a:t>
            </a:r>
            <a:endParaRPr lang="en-US" dirty="0">
              <a:latin typeface="PF DinText Pro" panose="02000506020000090004" pitchFamily="2" charset="0"/>
            </a:endParaRPr>
          </a:p>
        </p:txBody>
      </p:sp>
      <p:sp>
        <p:nvSpPr>
          <p:cNvPr id="3"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effectLst>
                  <a:outerShdw blurRad="38100" dist="38100" dir="2700000" algn="tl">
                    <a:srgbClr val="000000">
                      <a:alpha val="43137"/>
                    </a:srgbClr>
                  </a:outerShdw>
                </a:effectLst>
                <a:latin typeface="PF DinText Pro" panose="02000506020000090004" pitchFamily="2" charset="0"/>
              </a:rPr>
              <a:t>SUCCESS STORIES</a:t>
            </a:r>
            <a:endParaRPr lang="en-US" sz="2800" dirty="0">
              <a:solidFill>
                <a:srgbClr val="F4EA28"/>
              </a:solidFill>
              <a:effectLst>
                <a:outerShdw blurRad="38100" dist="38100" dir="2700000" algn="tl">
                  <a:srgbClr val="000000">
                    <a:alpha val="43137"/>
                  </a:srgbClr>
                </a:outerShdw>
              </a:effectLst>
              <a:latin typeface="PF DinText Pro" panose="02000506020000090004" pitchFamily="2" charset="0"/>
            </a:endParaRPr>
          </a:p>
        </p:txBody>
      </p:sp>
    </p:spTree>
    <p:extLst>
      <p:ext uri="{BB962C8B-B14F-4D97-AF65-F5344CB8AC3E}">
        <p14:creationId xmlns:p14="http://schemas.microsoft.com/office/powerpoint/2010/main" val="198019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Business impact</a:t>
            </a:r>
            <a:endParaRPr lang="en-US" sz="2800" cap="all" dirty="0">
              <a:solidFill>
                <a:srgbClr val="F4EA28"/>
              </a:solidFill>
              <a:latin typeface="PF DinText Pro" panose="02000506020000090004" pitchFamily="2" charset="0"/>
              <a:cs typeface="STOMPER"/>
            </a:endParaRPr>
          </a:p>
        </p:txBody>
      </p:sp>
      <p:pic>
        <p:nvPicPr>
          <p:cNvPr id="1025" name="Picture 1" descr="Core Values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751" y="228600"/>
            <a:ext cx="8143049" cy="6400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6553200" y="699350"/>
            <a:ext cx="1981200" cy="5867400"/>
          </a:xfrm>
          <a:prstGeom prst="rect">
            <a:avLst/>
          </a:prstGeom>
          <a:solidFill>
            <a:srgbClr val="FF0000">
              <a:alpha val="34000"/>
            </a:srgb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134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p:cTn id="7" dur="500" fill="hold"/>
                                        <p:tgtEl>
                                          <p:spTgt spid="1025"/>
                                        </p:tgtEl>
                                        <p:attrNameLst>
                                          <p:attrName>ppt_w</p:attrName>
                                        </p:attrNameLst>
                                      </p:cBhvr>
                                      <p:tavLst>
                                        <p:tav tm="0">
                                          <p:val>
                                            <p:fltVal val="0"/>
                                          </p:val>
                                        </p:tav>
                                        <p:tav tm="100000">
                                          <p:val>
                                            <p:strVal val="#ppt_w"/>
                                          </p:val>
                                        </p:tav>
                                      </p:tavLst>
                                    </p:anim>
                                    <p:anim calcmode="lin" valueType="num">
                                      <p:cBhvr>
                                        <p:cTn id="8" dur="500" fill="hold"/>
                                        <p:tgtEl>
                                          <p:spTgt spid="102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438400"/>
            <a:ext cx="8483600" cy="2123658"/>
          </a:xfrm>
          <a:prstGeom prst="rect">
            <a:avLst/>
          </a:prstGeom>
          <a:noFill/>
        </p:spPr>
        <p:txBody>
          <a:bodyPr wrap="square">
            <a:spAutoFit/>
          </a:bodyPr>
          <a:lstStyle/>
          <a:p>
            <a:pPr algn="ctr" fontAlgn="auto">
              <a:spcBef>
                <a:spcPts val="0"/>
              </a:spcBef>
              <a:spcAft>
                <a:spcPts val="0"/>
              </a:spcAft>
              <a:defRPr/>
            </a:pPr>
            <a:r>
              <a:rPr lang="en-US" sz="6600" b="1" dirty="0" smtClean="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rPr>
              <a:t>CURRICULUM OVERVIEW</a:t>
            </a:r>
            <a:endParaRPr lang="en-US" sz="6600" b="1" dirty="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endParaRPr>
          </a:p>
        </p:txBody>
      </p:sp>
    </p:spTree>
    <p:extLst>
      <p:ext uri="{BB962C8B-B14F-4D97-AF65-F5344CB8AC3E}">
        <p14:creationId xmlns:p14="http://schemas.microsoft.com/office/powerpoint/2010/main" val="413549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752600"/>
            <a:ext cx="3886200" cy="3962400"/>
          </a:xfrm>
        </p:spPr>
        <p:txBody>
          <a:bodyPr/>
          <a:lstStyle/>
          <a:p>
            <a:pPr>
              <a:lnSpc>
                <a:spcPct val="150000"/>
              </a:lnSpc>
              <a:spcBef>
                <a:spcPts val="0"/>
              </a:spcBef>
            </a:pPr>
            <a:r>
              <a:rPr lang="en-US" sz="3600" dirty="0" smtClean="0">
                <a:effectLst>
                  <a:outerShdw blurRad="38100" dist="38100" dir="2700000" algn="tl">
                    <a:srgbClr val="000000">
                      <a:alpha val="43137"/>
                    </a:srgbClr>
                  </a:outerShdw>
                </a:effectLst>
                <a:latin typeface="PF DinText Pro" panose="02000506020000090004" pitchFamily="2" charset="0"/>
              </a:rPr>
              <a:t>Introduction</a:t>
            </a:r>
          </a:p>
          <a:p>
            <a:pPr>
              <a:lnSpc>
                <a:spcPct val="150000"/>
              </a:lnSpc>
              <a:spcBef>
                <a:spcPts val="0"/>
              </a:spcBef>
            </a:pPr>
            <a:r>
              <a:rPr lang="en-US" sz="3600" dirty="0" smtClean="0">
                <a:effectLst>
                  <a:outerShdw blurRad="38100" dist="38100" dir="2700000" algn="tl">
                    <a:srgbClr val="000000">
                      <a:alpha val="43137"/>
                    </a:srgbClr>
                  </a:outerShdw>
                </a:effectLst>
                <a:latin typeface="PF DinText Pro" panose="02000506020000090004" pitchFamily="2" charset="0"/>
              </a:rPr>
              <a:t>Attitude</a:t>
            </a:r>
          </a:p>
          <a:p>
            <a:pPr>
              <a:lnSpc>
                <a:spcPct val="150000"/>
              </a:lnSpc>
              <a:spcBef>
                <a:spcPts val="0"/>
              </a:spcBef>
            </a:pPr>
            <a:r>
              <a:rPr lang="en-US" sz="3600" dirty="0" smtClean="0">
                <a:effectLst>
                  <a:outerShdw blurRad="38100" dist="38100" dir="2700000" algn="tl">
                    <a:srgbClr val="000000">
                      <a:alpha val="43137"/>
                    </a:srgbClr>
                  </a:outerShdw>
                </a:effectLst>
                <a:latin typeface="PF DinText Pro" panose="02000506020000090004" pitchFamily="2" charset="0"/>
              </a:rPr>
              <a:t>Attendance</a:t>
            </a:r>
          </a:p>
          <a:p>
            <a:pPr>
              <a:lnSpc>
                <a:spcPct val="150000"/>
              </a:lnSpc>
              <a:spcBef>
                <a:spcPts val="0"/>
              </a:spcBef>
            </a:pPr>
            <a:r>
              <a:rPr lang="en-US" sz="3600" dirty="0" smtClean="0">
                <a:effectLst>
                  <a:outerShdw blurRad="38100" dist="38100" dir="2700000" algn="tl">
                    <a:srgbClr val="000000">
                      <a:alpha val="43137"/>
                    </a:srgbClr>
                  </a:outerShdw>
                </a:effectLst>
                <a:latin typeface="PF DinText Pro" panose="02000506020000090004" pitchFamily="2" charset="0"/>
              </a:rPr>
              <a:t>Appearance</a:t>
            </a:r>
          </a:p>
        </p:txBody>
      </p:sp>
      <p:sp>
        <p:nvSpPr>
          <p:cNvPr id="4"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Modules</a:t>
            </a:r>
            <a:endParaRPr lang="en-US" sz="2800" dirty="0">
              <a:solidFill>
                <a:srgbClr val="F4EA28"/>
              </a:solidFill>
              <a:latin typeface="PF DinText Pro" panose="02000506020000090004" pitchFamily="2" charset="0"/>
            </a:endParaRPr>
          </a:p>
        </p:txBody>
      </p:sp>
      <p:sp>
        <p:nvSpPr>
          <p:cNvPr id="5" name="Content Placeholder 2"/>
          <p:cNvSpPr txBox="1">
            <a:spLocks/>
          </p:cNvSpPr>
          <p:nvPr/>
        </p:nvSpPr>
        <p:spPr bwMode="auto">
          <a:xfrm>
            <a:off x="5252909" y="1752600"/>
            <a:ext cx="3886200"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rgbClr val="000000"/>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rgbClr val="000000"/>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rgbClr val="000000"/>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rgbClr val="000000"/>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spcBef>
                <a:spcPts val="0"/>
              </a:spcBef>
            </a:pPr>
            <a:r>
              <a:rPr lang="en-US" sz="3600" dirty="0" smtClean="0">
                <a:effectLst>
                  <a:outerShdw blurRad="38100" dist="38100" dir="2700000" algn="tl">
                    <a:srgbClr val="000000">
                      <a:alpha val="43137"/>
                    </a:srgbClr>
                  </a:outerShdw>
                </a:effectLst>
                <a:latin typeface="PF DinText Pro" panose="02000506020000090004" pitchFamily="2" charset="0"/>
              </a:rPr>
              <a:t>Ambition</a:t>
            </a:r>
          </a:p>
          <a:p>
            <a:pPr>
              <a:lnSpc>
                <a:spcPct val="150000"/>
              </a:lnSpc>
              <a:spcBef>
                <a:spcPts val="0"/>
              </a:spcBef>
            </a:pPr>
            <a:r>
              <a:rPr lang="en-US" sz="3600" dirty="0" smtClean="0">
                <a:effectLst>
                  <a:outerShdw blurRad="38100" dist="38100" dir="2700000" algn="tl">
                    <a:srgbClr val="000000">
                      <a:alpha val="43137"/>
                    </a:srgbClr>
                  </a:outerShdw>
                </a:effectLst>
                <a:latin typeface="PF DinText Pro" panose="02000506020000090004" pitchFamily="2" charset="0"/>
              </a:rPr>
              <a:t>Accountability</a:t>
            </a:r>
          </a:p>
          <a:p>
            <a:pPr>
              <a:lnSpc>
                <a:spcPct val="150000"/>
              </a:lnSpc>
              <a:spcBef>
                <a:spcPts val="0"/>
              </a:spcBef>
            </a:pPr>
            <a:r>
              <a:rPr lang="en-US" sz="3600" dirty="0" smtClean="0">
                <a:effectLst>
                  <a:outerShdw blurRad="38100" dist="38100" dir="2700000" algn="tl">
                    <a:srgbClr val="000000">
                      <a:alpha val="43137"/>
                    </a:srgbClr>
                  </a:outerShdw>
                </a:effectLst>
                <a:latin typeface="PF DinText Pro" panose="02000506020000090004" pitchFamily="2" charset="0"/>
              </a:rPr>
              <a:t>Acceptance</a:t>
            </a:r>
          </a:p>
          <a:p>
            <a:pPr>
              <a:lnSpc>
                <a:spcPct val="150000"/>
              </a:lnSpc>
              <a:spcBef>
                <a:spcPts val="0"/>
              </a:spcBef>
            </a:pPr>
            <a:r>
              <a:rPr lang="en-US" sz="3600" dirty="0" smtClean="0">
                <a:effectLst>
                  <a:outerShdw blurRad="38100" dist="38100" dir="2700000" algn="tl">
                    <a:srgbClr val="000000">
                      <a:alpha val="43137"/>
                    </a:srgbClr>
                  </a:outerShdw>
                </a:effectLst>
                <a:latin typeface="PF DinText Pro" panose="02000506020000090004" pitchFamily="2" charset="0"/>
              </a:rPr>
              <a:t>Appreciation</a:t>
            </a:r>
          </a:p>
          <a:p>
            <a:pPr>
              <a:lnSpc>
                <a:spcPct val="150000"/>
              </a:lnSpc>
              <a:spcBef>
                <a:spcPts val="0"/>
              </a:spcBef>
            </a:pPr>
            <a:r>
              <a:rPr lang="en-US" sz="3600" dirty="0" smtClean="0">
                <a:effectLst>
                  <a:outerShdw blurRad="38100" dist="38100" dir="2700000" algn="tl">
                    <a:srgbClr val="000000">
                      <a:alpha val="43137"/>
                    </a:srgbClr>
                  </a:outerShdw>
                </a:effectLst>
                <a:latin typeface="PF DinText Pro" panose="02000506020000090004" pitchFamily="2" charset="0"/>
              </a:rPr>
              <a:t>Capstone</a:t>
            </a:r>
          </a:p>
        </p:txBody>
      </p:sp>
    </p:spTree>
    <p:extLst>
      <p:ext uri="{BB962C8B-B14F-4D97-AF65-F5344CB8AC3E}">
        <p14:creationId xmlns:p14="http://schemas.microsoft.com/office/powerpoint/2010/main" val="108844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38400" y="274638"/>
            <a:ext cx="6248400" cy="1143000"/>
          </a:xfrm>
        </p:spPr>
        <p:txBody>
          <a:bodyPr/>
          <a:lstStyle/>
          <a:p>
            <a:pPr algn="l"/>
            <a:r>
              <a:rPr lang="en-US" sz="2800" dirty="0" smtClean="0">
                <a:solidFill>
                  <a:srgbClr val="F4EA28"/>
                </a:solidFill>
                <a:latin typeface="PF DinText Pro" panose="02000506020000090004" pitchFamily="2" charset="0"/>
              </a:rPr>
              <a:t>OUR learning MODEL – Page 7</a:t>
            </a:r>
            <a:endParaRPr lang="en-US" sz="2800" dirty="0">
              <a:solidFill>
                <a:srgbClr val="F4EA28"/>
              </a:solidFill>
              <a:latin typeface="PF DinText Pro" panose="02000506020000090004" pitchFamily="2" charset="0"/>
            </a:endParaRPr>
          </a:p>
        </p:txBody>
      </p:sp>
      <p:graphicFrame>
        <p:nvGraphicFramePr>
          <p:cNvPr id="4" name="Diagram 3"/>
          <p:cNvGraphicFramePr/>
          <p:nvPr>
            <p:extLst/>
          </p:nvPr>
        </p:nvGraphicFramePr>
        <p:xfrm>
          <a:off x="609600" y="1066800"/>
          <a:ext cx="8077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p:cNvGrpSpPr/>
          <p:nvPr/>
        </p:nvGrpSpPr>
        <p:grpSpPr>
          <a:xfrm>
            <a:off x="3624540" y="1355269"/>
            <a:ext cx="2167599" cy="1005454"/>
            <a:chOff x="3012158" y="289302"/>
            <a:chExt cx="2167599" cy="1005454"/>
          </a:xfrm>
        </p:grpSpPr>
        <p:sp>
          <p:nvSpPr>
            <p:cNvPr id="6" name="Rounded Rectangle 5"/>
            <p:cNvSpPr/>
            <p:nvPr/>
          </p:nvSpPr>
          <p:spPr>
            <a:xfrm>
              <a:off x="3012158" y="289302"/>
              <a:ext cx="2167599" cy="1005454"/>
            </a:xfrm>
            <a:prstGeom prst="roundRect">
              <a:avLst/>
            </a:prstGeom>
          </p:spPr>
          <p:style>
            <a:lnRef idx="0">
              <a:schemeClr val="accent4"/>
            </a:lnRef>
            <a:fillRef idx="3">
              <a:schemeClr val="accent4"/>
            </a:fillRef>
            <a:effectRef idx="3">
              <a:schemeClr val="accent4"/>
            </a:effectRef>
            <a:fontRef idx="minor">
              <a:schemeClr val="lt1"/>
            </a:fontRef>
          </p:style>
        </p:sp>
        <p:sp>
          <p:nvSpPr>
            <p:cNvPr id="7" name="Rounded Rectangle 4"/>
            <p:cNvSpPr/>
            <p:nvPr/>
          </p:nvSpPr>
          <p:spPr>
            <a:xfrm>
              <a:off x="3061240" y="338384"/>
              <a:ext cx="2069435" cy="907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4000" b="1" dirty="0" smtClean="0">
                  <a:solidFill>
                    <a:schemeClr val="bg1"/>
                  </a:solidFill>
                  <a:latin typeface="PF DinText Pro" panose="02000506020000020004" pitchFamily="2" charset="0"/>
                </a:rPr>
                <a:t>WHAT.</a:t>
              </a:r>
              <a:endParaRPr lang="en-US" sz="4000" b="1" kern="1200" dirty="0">
                <a:solidFill>
                  <a:schemeClr val="bg1"/>
                </a:solidFill>
                <a:latin typeface="PF DinText Pro" panose="02000506020000020004" pitchFamily="2" charset="0"/>
              </a:endParaRPr>
            </a:p>
          </p:txBody>
        </p:sp>
      </p:grpSp>
      <p:grpSp>
        <p:nvGrpSpPr>
          <p:cNvPr id="8" name="Group 7"/>
          <p:cNvGrpSpPr/>
          <p:nvPr/>
        </p:nvGrpSpPr>
        <p:grpSpPr>
          <a:xfrm>
            <a:off x="5617028" y="3009804"/>
            <a:ext cx="2167599" cy="1005454"/>
            <a:chOff x="3012158" y="289302"/>
            <a:chExt cx="2167599" cy="1005454"/>
          </a:xfrm>
        </p:grpSpPr>
        <p:sp>
          <p:nvSpPr>
            <p:cNvPr id="9" name="Rounded Rectangle 8"/>
            <p:cNvSpPr/>
            <p:nvPr/>
          </p:nvSpPr>
          <p:spPr>
            <a:xfrm>
              <a:off x="3012158" y="289302"/>
              <a:ext cx="2167599" cy="1005454"/>
            </a:xfrm>
            <a:prstGeom prst="roundRect">
              <a:avLst/>
            </a:prstGeom>
          </p:spPr>
          <p:style>
            <a:lnRef idx="0">
              <a:schemeClr val="accent4"/>
            </a:lnRef>
            <a:fillRef idx="3">
              <a:schemeClr val="accent4"/>
            </a:fillRef>
            <a:effectRef idx="3">
              <a:schemeClr val="accent4"/>
            </a:effectRef>
            <a:fontRef idx="minor">
              <a:schemeClr val="lt1"/>
            </a:fontRef>
          </p:style>
        </p:sp>
        <p:sp>
          <p:nvSpPr>
            <p:cNvPr id="10" name="Rounded Rectangle 4"/>
            <p:cNvSpPr/>
            <p:nvPr/>
          </p:nvSpPr>
          <p:spPr>
            <a:xfrm>
              <a:off x="3061240" y="338384"/>
              <a:ext cx="2069435" cy="907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4000" b="1" dirty="0" smtClean="0">
                  <a:solidFill>
                    <a:schemeClr val="bg1"/>
                  </a:solidFill>
                  <a:latin typeface="PF DinText Pro" panose="02000506020000020004" pitchFamily="2" charset="0"/>
                </a:rPr>
                <a:t>HOW:</a:t>
              </a:r>
              <a:endParaRPr lang="en-US" sz="4000" b="1" kern="1200" dirty="0">
                <a:solidFill>
                  <a:schemeClr val="bg1"/>
                </a:solidFill>
                <a:latin typeface="PF DinText Pro" panose="02000506020000020004" pitchFamily="2" charset="0"/>
              </a:endParaRPr>
            </a:p>
          </p:txBody>
        </p:sp>
      </p:grpSp>
      <p:grpSp>
        <p:nvGrpSpPr>
          <p:cNvPr id="11" name="Group 10"/>
          <p:cNvGrpSpPr/>
          <p:nvPr/>
        </p:nvGrpSpPr>
        <p:grpSpPr>
          <a:xfrm>
            <a:off x="3505200" y="5050969"/>
            <a:ext cx="2362200" cy="936173"/>
            <a:chOff x="3012158" y="289302"/>
            <a:chExt cx="2167599" cy="1005454"/>
          </a:xfrm>
        </p:grpSpPr>
        <p:sp>
          <p:nvSpPr>
            <p:cNvPr id="12" name="Rounded Rectangle 11"/>
            <p:cNvSpPr/>
            <p:nvPr/>
          </p:nvSpPr>
          <p:spPr>
            <a:xfrm>
              <a:off x="3012158" y="289302"/>
              <a:ext cx="2167599" cy="1005454"/>
            </a:xfrm>
            <a:prstGeom prst="roundRect">
              <a:avLst/>
            </a:prstGeom>
          </p:spPr>
          <p:style>
            <a:lnRef idx="0">
              <a:schemeClr val="accent4"/>
            </a:lnRef>
            <a:fillRef idx="3">
              <a:schemeClr val="accent4"/>
            </a:fillRef>
            <a:effectRef idx="3">
              <a:schemeClr val="accent4"/>
            </a:effectRef>
            <a:fontRef idx="minor">
              <a:schemeClr val="lt1"/>
            </a:fontRef>
          </p:style>
        </p:sp>
        <p:sp>
          <p:nvSpPr>
            <p:cNvPr id="13" name="Rounded Rectangle 4"/>
            <p:cNvSpPr/>
            <p:nvPr/>
          </p:nvSpPr>
          <p:spPr>
            <a:xfrm>
              <a:off x="3061240" y="338384"/>
              <a:ext cx="2069435" cy="907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4000" b="1" dirty="0" smtClean="0">
                  <a:solidFill>
                    <a:schemeClr val="bg1"/>
                  </a:solidFill>
                  <a:latin typeface="PF DinText Pro" panose="02000506020000020004" pitchFamily="2" charset="0"/>
                </a:rPr>
                <a:t>WHY?</a:t>
              </a:r>
              <a:endParaRPr lang="en-US" sz="4000" b="1" kern="1200" dirty="0">
                <a:solidFill>
                  <a:schemeClr val="bg1"/>
                </a:solidFill>
                <a:latin typeface="PF DinText Pro" panose="02000506020000020004" pitchFamily="2" charset="0"/>
              </a:endParaRPr>
            </a:p>
          </p:txBody>
        </p:sp>
      </p:grpSp>
      <p:grpSp>
        <p:nvGrpSpPr>
          <p:cNvPr id="14" name="Group 13"/>
          <p:cNvGrpSpPr/>
          <p:nvPr/>
        </p:nvGrpSpPr>
        <p:grpSpPr>
          <a:xfrm>
            <a:off x="1828800" y="3048000"/>
            <a:ext cx="2438400" cy="1005454"/>
            <a:chOff x="3012158" y="289302"/>
            <a:chExt cx="2167599" cy="1005454"/>
          </a:xfrm>
        </p:grpSpPr>
        <p:sp>
          <p:nvSpPr>
            <p:cNvPr id="15" name="Rounded Rectangle 14"/>
            <p:cNvSpPr/>
            <p:nvPr/>
          </p:nvSpPr>
          <p:spPr>
            <a:xfrm>
              <a:off x="3012158" y="289302"/>
              <a:ext cx="2167599" cy="1005454"/>
            </a:xfrm>
            <a:prstGeom prst="roundRect">
              <a:avLst/>
            </a:prstGeom>
          </p:spPr>
          <p:style>
            <a:lnRef idx="0">
              <a:schemeClr val="accent4"/>
            </a:lnRef>
            <a:fillRef idx="3">
              <a:schemeClr val="accent4"/>
            </a:fillRef>
            <a:effectRef idx="3">
              <a:schemeClr val="accent4"/>
            </a:effectRef>
            <a:fontRef idx="minor">
              <a:schemeClr val="lt1"/>
            </a:fontRef>
          </p:style>
        </p:sp>
        <p:sp>
          <p:nvSpPr>
            <p:cNvPr id="16" name="Rounded Rectangle 4"/>
            <p:cNvSpPr/>
            <p:nvPr/>
          </p:nvSpPr>
          <p:spPr>
            <a:xfrm>
              <a:off x="3061240" y="338384"/>
              <a:ext cx="2069435" cy="907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4000" b="1" dirty="0" smtClean="0">
                  <a:solidFill>
                    <a:schemeClr val="bg1"/>
                  </a:solidFill>
                  <a:latin typeface="PF DinText Pro" panose="02000506020000020004" pitchFamily="2" charset="0"/>
                </a:rPr>
                <a:t>DO!</a:t>
              </a:r>
              <a:endParaRPr lang="en-US" sz="4000" b="1" kern="1200" dirty="0">
                <a:solidFill>
                  <a:schemeClr val="bg1"/>
                </a:solidFill>
                <a:latin typeface="PF DinText Pro" panose="02000506020000020004" pitchFamily="2" charset="0"/>
              </a:endParaRPr>
            </a:p>
          </p:txBody>
        </p:sp>
      </p:grpSp>
    </p:spTree>
    <p:extLst>
      <p:ext uri="{BB962C8B-B14F-4D97-AF65-F5344CB8AC3E}">
        <p14:creationId xmlns:p14="http://schemas.microsoft.com/office/powerpoint/2010/main" val="295615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nvPr>
        </p:nvGraphicFramePr>
        <p:xfrm>
          <a:off x="-152400" y="1219200"/>
          <a:ext cx="9144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Long-term behavioral change</a:t>
            </a:r>
            <a:endParaRPr lang="en-US" sz="2800" dirty="0">
              <a:solidFill>
                <a:srgbClr val="F4EA28"/>
              </a:solidFill>
              <a:latin typeface="PF DinText Pro" panose="02000506020000090004" pitchFamily="2" charset="0"/>
            </a:endParaRPr>
          </a:p>
        </p:txBody>
      </p:sp>
      <p:grpSp>
        <p:nvGrpSpPr>
          <p:cNvPr id="5" name="Group 4"/>
          <p:cNvGrpSpPr/>
          <p:nvPr/>
        </p:nvGrpSpPr>
        <p:grpSpPr>
          <a:xfrm>
            <a:off x="381000" y="4953000"/>
            <a:ext cx="2167599" cy="1005454"/>
            <a:chOff x="3012158" y="289302"/>
            <a:chExt cx="2167599" cy="1005454"/>
          </a:xfrm>
        </p:grpSpPr>
        <p:sp>
          <p:nvSpPr>
            <p:cNvPr id="6" name="Rounded Rectangle 5"/>
            <p:cNvSpPr/>
            <p:nvPr/>
          </p:nvSpPr>
          <p:spPr>
            <a:xfrm>
              <a:off x="3012158" y="289302"/>
              <a:ext cx="2167599" cy="1005454"/>
            </a:xfrm>
            <a:prstGeom prst="roundRect">
              <a:avLst/>
            </a:prstGeom>
          </p:spPr>
          <p:style>
            <a:lnRef idx="0">
              <a:schemeClr val="accent4"/>
            </a:lnRef>
            <a:fillRef idx="3">
              <a:schemeClr val="accent4"/>
            </a:fillRef>
            <a:effectRef idx="3">
              <a:schemeClr val="accent4"/>
            </a:effectRef>
            <a:fontRef idx="minor">
              <a:schemeClr val="lt1"/>
            </a:fontRef>
          </p:style>
        </p:sp>
        <p:sp>
          <p:nvSpPr>
            <p:cNvPr id="7" name="Rounded Rectangle 4"/>
            <p:cNvSpPr/>
            <p:nvPr/>
          </p:nvSpPr>
          <p:spPr>
            <a:xfrm>
              <a:off x="3061240" y="338384"/>
              <a:ext cx="2069435" cy="907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4000" b="1" dirty="0" smtClean="0">
                  <a:solidFill>
                    <a:schemeClr val="bg1"/>
                  </a:solidFill>
                  <a:latin typeface="PF DinText Pro" panose="02000506020000020004" pitchFamily="2" charset="0"/>
                </a:rPr>
                <a:t>WHAT.</a:t>
              </a:r>
              <a:endParaRPr lang="en-US" sz="4000" b="1" kern="1200" dirty="0">
                <a:solidFill>
                  <a:schemeClr val="bg1"/>
                </a:solidFill>
                <a:latin typeface="PF DinText Pro" panose="02000506020000020004" pitchFamily="2" charset="0"/>
              </a:endParaRPr>
            </a:p>
          </p:txBody>
        </p:sp>
      </p:grpSp>
      <p:grpSp>
        <p:nvGrpSpPr>
          <p:cNvPr id="8" name="Group 7"/>
          <p:cNvGrpSpPr/>
          <p:nvPr/>
        </p:nvGrpSpPr>
        <p:grpSpPr>
          <a:xfrm>
            <a:off x="2633002" y="4953000"/>
            <a:ext cx="2115915" cy="1005454"/>
            <a:chOff x="3012158" y="289302"/>
            <a:chExt cx="2167599" cy="1005454"/>
          </a:xfrm>
        </p:grpSpPr>
        <p:sp>
          <p:nvSpPr>
            <p:cNvPr id="9" name="Rounded Rectangle 8"/>
            <p:cNvSpPr/>
            <p:nvPr/>
          </p:nvSpPr>
          <p:spPr>
            <a:xfrm>
              <a:off x="3012158" y="289302"/>
              <a:ext cx="2167599" cy="1005454"/>
            </a:xfrm>
            <a:prstGeom prst="roundRect">
              <a:avLst/>
            </a:prstGeom>
          </p:spPr>
          <p:style>
            <a:lnRef idx="0">
              <a:schemeClr val="accent4"/>
            </a:lnRef>
            <a:fillRef idx="3">
              <a:schemeClr val="accent4"/>
            </a:fillRef>
            <a:effectRef idx="3">
              <a:schemeClr val="accent4"/>
            </a:effectRef>
            <a:fontRef idx="minor">
              <a:schemeClr val="lt1"/>
            </a:fontRef>
          </p:style>
        </p:sp>
        <p:sp>
          <p:nvSpPr>
            <p:cNvPr id="10" name="Rounded Rectangle 4"/>
            <p:cNvSpPr/>
            <p:nvPr/>
          </p:nvSpPr>
          <p:spPr>
            <a:xfrm>
              <a:off x="3061240" y="338384"/>
              <a:ext cx="2069435" cy="907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4000" b="1" dirty="0" smtClean="0">
                  <a:solidFill>
                    <a:schemeClr val="bg1"/>
                  </a:solidFill>
                  <a:latin typeface="PF DinText Pro" panose="02000506020000020004" pitchFamily="2" charset="0"/>
                </a:rPr>
                <a:t>HOW:</a:t>
              </a:r>
              <a:endParaRPr lang="en-US" sz="4000" b="1" kern="1200" dirty="0">
                <a:solidFill>
                  <a:schemeClr val="bg1"/>
                </a:solidFill>
                <a:latin typeface="PF DinText Pro" panose="02000506020000020004" pitchFamily="2" charset="0"/>
              </a:endParaRPr>
            </a:p>
          </p:txBody>
        </p:sp>
      </p:grpSp>
      <p:grpSp>
        <p:nvGrpSpPr>
          <p:cNvPr id="11" name="Group 10"/>
          <p:cNvGrpSpPr/>
          <p:nvPr/>
        </p:nvGrpSpPr>
        <p:grpSpPr>
          <a:xfrm>
            <a:off x="4847019" y="4987640"/>
            <a:ext cx="2010981" cy="936173"/>
            <a:chOff x="3012158" y="289302"/>
            <a:chExt cx="2167599" cy="1005454"/>
          </a:xfrm>
        </p:grpSpPr>
        <p:sp>
          <p:nvSpPr>
            <p:cNvPr id="12" name="Rounded Rectangle 11"/>
            <p:cNvSpPr/>
            <p:nvPr/>
          </p:nvSpPr>
          <p:spPr>
            <a:xfrm>
              <a:off x="3012158" y="289302"/>
              <a:ext cx="2167599" cy="1005454"/>
            </a:xfrm>
            <a:prstGeom prst="roundRect">
              <a:avLst/>
            </a:prstGeom>
          </p:spPr>
          <p:style>
            <a:lnRef idx="0">
              <a:schemeClr val="accent4"/>
            </a:lnRef>
            <a:fillRef idx="3">
              <a:schemeClr val="accent4"/>
            </a:fillRef>
            <a:effectRef idx="3">
              <a:schemeClr val="accent4"/>
            </a:effectRef>
            <a:fontRef idx="minor">
              <a:schemeClr val="lt1"/>
            </a:fontRef>
          </p:style>
        </p:sp>
        <p:sp>
          <p:nvSpPr>
            <p:cNvPr id="13" name="Rounded Rectangle 4"/>
            <p:cNvSpPr/>
            <p:nvPr/>
          </p:nvSpPr>
          <p:spPr>
            <a:xfrm>
              <a:off x="3061240" y="338384"/>
              <a:ext cx="2069435" cy="907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4000" b="1" dirty="0" smtClean="0">
                  <a:solidFill>
                    <a:schemeClr val="bg1"/>
                  </a:solidFill>
                  <a:latin typeface="PF DinText Pro" panose="02000506020000020004" pitchFamily="2" charset="0"/>
                </a:rPr>
                <a:t>WHY?</a:t>
              </a:r>
              <a:endParaRPr lang="en-US" sz="4000" b="1" kern="1200" dirty="0">
                <a:solidFill>
                  <a:schemeClr val="bg1"/>
                </a:solidFill>
                <a:latin typeface="PF DinText Pro" panose="02000506020000020004" pitchFamily="2" charset="0"/>
              </a:endParaRPr>
            </a:p>
          </p:txBody>
        </p:sp>
      </p:grpSp>
      <p:grpSp>
        <p:nvGrpSpPr>
          <p:cNvPr id="14" name="Group 13"/>
          <p:cNvGrpSpPr/>
          <p:nvPr/>
        </p:nvGrpSpPr>
        <p:grpSpPr>
          <a:xfrm>
            <a:off x="6925307" y="4953000"/>
            <a:ext cx="2066293" cy="1005454"/>
            <a:chOff x="3012158" y="289302"/>
            <a:chExt cx="2167599" cy="1005454"/>
          </a:xfrm>
        </p:grpSpPr>
        <p:sp>
          <p:nvSpPr>
            <p:cNvPr id="15" name="Rounded Rectangle 14"/>
            <p:cNvSpPr/>
            <p:nvPr/>
          </p:nvSpPr>
          <p:spPr>
            <a:xfrm>
              <a:off x="3012158" y="289302"/>
              <a:ext cx="2167599" cy="1005454"/>
            </a:xfrm>
            <a:prstGeom prst="roundRect">
              <a:avLst/>
            </a:prstGeom>
          </p:spPr>
          <p:style>
            <a:lnRef idx="0">
              <a:schemeClr val="accent4"/>
            </a:lnRef>
            <a:fillRef idx="3">
              <a:schemeClr val="accent4"/>
            </a:fillRef>
            <a:effectRef idx="3">
              <a:schemeClr val="accent4"/>
            </a:effectRef>
            <a:fontRef idx="minor">
              <a:schemeClr val="lt1"/>
            </a:fontRef>
          </p:style>
        </p:sp>
        <p:sp>
          <p:nvSpPr>
            <p:cNvPr id="16" name="Rounded Rectangle 4"/>
            <p:cNvSpPr/>
            <p:nvPr/>
          </p:nvSpPr>
          <p:spPr>
            <a:xfrm>
              <a:off x="3061240" y="338384"/>
              <a:ext cx="2069435" cy="907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4000" b="1" dirty="0" smtClean="0">
                  <a:solidFill>
                    <a:schemeClr val="bg1"/>
                  </a:solidFill>
                  <a:latin typeface="PF DinText Pro" panose="02000506020000020004" pitchFamily="2" charset="0"/>
                </a:rPr>
                <a:t>DO!</a:t>
              </a:r>
              <a:endParaRPr lang="en-US" sz="4000" b="1" kern="1200" dirty="0">
                <a:solidFill>
                  <a:schemeClr val="bg1"/>
                </a:solidFill>
                <a:latin typeface="PF DinText Pro" panose="02000506020000020004" pitchFamily="2" charset="0"/>
              </a:endParaRPr>
            </a:p>
          </p:txBody>
        </p:sp>
      </p:grpSp>
    </p:spTree>
    <p:extLst>
      <p:ext uri="{BB962C8B-B14F-4D97-AF65-F5344CB8AC3E}">
        <p14:creationId xmlns:p14="http://schemas.microsoft.com/office/powerpoint/2010/main" val="2778174099"/>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USING AN ACTIVITY PAGE – page 9</a:t>
            </a:r>
            <a:endParaRPr lang="en-US" sz="2800" dirty="0">
              <a:solidFill>
                <a:srgbClr val="F4EA28"/>
              </a:solidFill>
              <a:latin typeface="PF DinText Pro" panose="02000506020000090004" pitchFamily="2" charset="0"/>
            </a:endParaRPr>
          </a:p>
        </p:txBody>
      </p:sp>
      <p:sp>
        <p:nvSpPr>
          <p:cNvPr id="4" name="Rounded Rectangle 3"/>
          <p:cNvSpPr/>
          <p:nvPr/>
        </p:nvSpPr>
        <p:spPr>
          <a:xfrm>
            <a:off x="1752600" y="2514600"/>
            <a:ext cx="6400800" cy="1905000"/>
          </a:xfrm>
          <a:prstGeom prst="roundRect">
            <a:avLst/>
          </a:prstGeom>
          <a:solidFill>
            <a:schemeClr val="tx1"/>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981200" y="2438400"/>
            <a:ext cx="6019800" cy="1913344"/>
          </a:xfrm>
          <a:prstGeom prst="rect">
            <a:avLst/>
          </a:prstGeom>
          <a:noFill/>
        </p:spPr>
        <p:txBody>
          <a:bodyPr wrap="square" rtlCol="0">
            <a:spAutoFit/>
          </a:bodyPr>
          <a:lstStyle/>
          <a:p>
            <a:pPr>
              <a:lnSpc>
                <a:spcPct val="150000"/>
              </a:lnSpc>
            </a:pPr>
            <a:r>
              <a:rPr lang="en-US" sz="2000" dirty="0" smtClean="0">
                <a:solidFill>
                  <a:srgbClr val="000000"/>
                </a:solidFill>
                <a:latin typeface="+mj-lt"/>
              </a:rPr>
              <a:t>Name of Activity:</a:t>
            </a:r>
          </a:p>
          <a:p>
            <a:pPr>
              <a:lnSpc>
                <a:spcPct val="150000"/>
              </a:lnSpc>
            </a:pPr>
            <a:r>
              <a:rPr lang="en-US" sz="2000" dirty="0" smtClean="0">
                <a:solidFill>
                  <a:srgbClr val="000000"/>
                </a:solidFill>
                <a:latin typeface="+mj-lt"/>
              </a:rPr>
              <a:t>Duration:</a:t>
            </a:r>
          </a:p>
          <a:p>
            <a:pPr>
              <a:lnSpc>
                <a:spcPct val="150000"/>
              </a:lnSpc>
            </a:pPr>
            <a:r>
              <a:rPr lang="en-US" sz="2000" dirty="0" smtClean="0">
                <a:solidFill>
                  <a:srgbClr val="000000"/>
                </a:solidFill>
                <a:latin typeface="+mj-lt"/>
              </a:rPr>
              <a:t>Supplies Needed:</a:t>
            </a:r>
          </a:p>
          <a:p>
            <a:pPr>
              <a:lnSpc>
                <a:spcPct val="150000"/>
              </a:lnSpc>
            </a:pPr>
            <a:r>
              <a:rPr lang="en-US" sz="2000" dirty="0" smtClean="0">
                <a:solidFill>
                  <a:srgbClr val="000000"/>
                </a:solidFill>
                <a:latin typeface="+mj-lt"/>
              </a:rPr>
              <a:t>Tags:</a:t>
            </a:r>
            <a:endParaRPr lang="en-US" sz="2000" dirty="0">
              <a:solidFill>
                <a:srgbClr val="000000"/>
              </a:solidFill>
              <a:latin typeface="+mj-lt"/>
            </a:endParaRPr>
          </a:p>
        </p:txBody>
      </p:sp>
      <p:sp>
        <p:nvSpPr>
          <p:cNvPr id="7" name="TextBox 6"/>
          <p:cNvSpPr txBox="1"/>
          <p:nvPr/>
        </p:nvSpPr>
        <p:spPr>
          <a:xfrm>
            <a:off x="1219200" y="4948535"/>
            <a:ext cx="6705600" cy="461665"/>
          </a:xfrm>
          <a:prstGeom prst="rect">
            <a:avLst/>
          </a:prstGeom>
          <a:noFill/>
        </p:spPr>
        <p:txBody>
          <a:bodyPr wrap="square" rtlCol="0">
            <a:spAutoFit/>
          </a:bodyPr>
          <a:lstStyle/>
          <a:p>
            <a:r>
              <a:rPr lang="en-US" sz="2400" dirty="0" smtClean="0">
                <a:solidFill>
                  <a:srgbClr val="000000"/>
                </a:solidFill>
                <a:latin typeface="+mj-lt"/>
              </a:rPr>
              <a:t>		Workbook:					Textbook:</a:t>
            </a:r>
            <a:endParaRPr lang="en-US" sz="2400" dirty="0">
              <a:solidFill>
                <a:srgbClr val="000000"/>
              </a:solidFill>
              <a:latin typeface="+mj-lt"/>
            </a:endParaRPr>
          </a:p>
        </p:txBody>
      </p:sp>
    </p:spTree>
    <p:extLst>
      <p:ext uri="{BB962C8B-B14F-4D97-AF65-F5344CB8AC3E}">
        <p14:creationId xmlns:p14="http://schemas.microsoft.com/office/powerpoint/2010/main" val="148841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a:solidFill>
                  <a:srgbClr val="F4EA28"/>
                </a:solidFill>
                <a:latin typeface="PF DinText Pro" panose="02000506020000090004" pitchFamily="2" charset="0"/>
              </a:rPr>
              <a:t>Activity TAGS </a:t>
            </a:r>
            <a:r>
              <a:rPr lang="en-US" sz="2800" dirty="0" smtClean="0">
                <a:solidFill>
                  <a:srgbClr val="F4EA28"/>
                </a:solidFill>
                <a:latin typeface="PF DinText Pro" panose="02000506020000090004" pitchFamily="2" charset="0"/>
              </a:rPr>
              <a:t>– Page 10 (adult)</a:t>
            </a:r>
            <a:endParaRPr lang="en-US" sz="2800" dirty="0">
              <a:solidFill>
                <a:srgbClr val="F4EA28"/>
              </a:solidFill>
              <a:latin typeface="PF DinText Pro" panose="02000506020000090004" pitchFamily="2" charset="0"/>
            </a:endParaRPr>
          </a:p>
        </p:txBody>
      </p:sp>
      <p:sp>
        <p:nvSpPr>
          <p:cNvPr id="2" name="Rectangle 1"/>
          <p:cNvSpPr/>
          <p:nvPr/>
        </p:nvSpPr>
        <p:spPr>
          <a:xfrm>
            <a:off x="2057400" y="1219200"/>
            <a:ext cx="6934200" cy="4668137"/>
          </a:xfrm>
          <a:prstGeom prst="rect">
            <a:avLst/>
          </a:prstGeom>
        </p:spPr>
        <p:txBody>
          <a:bodyPr wrap="square">
            <a:spAutoFit/>
          </a:bodyPr>
          <a:lstStyle/>
          <a:p>
            <a:pPr marL="285750" marR="0" indent="-285750">
              <a:lnSpc>
                <a:spcPct val="107000"/>
              </a:lnSpc>
              <a:spcBef>
                <a:spcPts val="0"/>
              </a:spcBef>
              <a:spcAft>
                <a:spcPts val="0"/>
              </a:spcAft>
              <a:buFont typeface="Arial" panose="020B0604020202020204" pitchFamily="34" charset="0"/>
              <a:buChar char="•"/>
            </a:pPr>
            <a:r>
              <a:rPr lang="en-US" sz="2800" dirty="0">
                <a:solidFill>
                  <a:schemeClr val="bg1"/>
                </a:solidFill>
                <a:latin typeface="PF DinText Pro" panose="02000506020000090004" pitchFamily="2" charset="0"/>
                <a:ea typeface="Calibri" panose="020F0502020204030204" pitchFamily="34" charset="0"/>
                <a:cs typeface="Times New Roman" panose="02020603050405020304" pitchFamily="18" charset="0"/>
              </a:rPr>
              <a:t>Everyone Can Do </a:t>
            </a:r>
            <a:r>
              <a:rPr lang="en-US" sz="2800" dirty="0" smtClean="0">
                <a:solidFill>
                  <a:schemeClr val="bg1"/>
                </a:solidFill>
                <a:latin typeface="PF DinText Pro" panose="02000506020000090004" pitchFamily="2" charset="0"/>
                <a:ea typeface="Calibri" panose="020F0502020204030204" pitchFamily="34" charset="0"/>
                <a:cs typeface="Times New Roman" panose="02020603050405020304" pitchFamily="18" charset="0"/>
              </a:rPr>
              <a:t>This</a:t>
            </a:r>
          </a:p>
          <a:p>
            <a:pPr marL="285750" marR="0" indent="-285750">
              <a:lnSpc>
                <a:spcPct val="107000"/>
              </a:lnSpc>
              <a:spcBef>
                <a:spcPts val="0"/>
              </a:spcBef>
              <a:spcAft>
                <a:spcPts val="0"/>
              </a:spcAft>
              <a:buFont typeface="Arial" panose="020B0604020202020204" pitchFamily="34" charset="0"/>
              <a:buChar char="•"/>
            </a:pPr>
            <a:r>
              <a:rPr lang="en-US" sz="2800" dirty="0" smtClean="0">
                <a:solidFill>
                  <a:schemeClr val="bg1"/>
                </a:solidFill>
                <a:latin typeface="PF DinText Pro" panose="02000506020000090004" pitchFamily="2" charset="0"/>
                <a:ea typeface="Calibri" panose="020F0502020204030204" pitchFamily="34" charset="0"/>
                <a:cs typeface="Times New Roman" panose="02020603050405020304" pitchFamily="18" charset="0"/>
              </a:rPr>
              <a:t>Low </a:t>
            </a:r>
            <a:r>
              <a:rPr lang="en-US" sz="2800" dirty="0">
                <a:solidFill>
                  <a:schemeClr val="bg1"/>
                </a:solidFill>
                <a:latin typeface="PF DinText Pro" panose="02000506020000090004" pitchFamily="2" charset="0"/>
                <a:ea typeface="Calibri" panose="020F0502020204030204" pitchFamily="34" charset="0"/>
                <a:cs typeface="Times New Roman" panose="02020603050405020304" pitchFamily="18" charset="0"/>
              </a:rPr>
              <a:t>Energy </a:t>
            </a:r>
            <a:r>
              <a:rPr lang="en-US" sz="2800" dirty="0" smtClean="0">
                <a:solidFill>
                  <a:schemeClr val="bg1"/>
                </a:solidFill>
                <a:latin typeface="PF DinText Pro" panose="02000506020000090004" pitchFamily="2" charset="0"/>
                <a:ea typeface="Calibri" panose="020F0502020204030204" pitchFamily="34" charset="0"/>
                <a:cs typeface="Times New Roman" panose="02020603050405020304" pitchFamily="18" charset="0"/>
              </a:rPr>
              <a:t>Class</a:t>
            </a:r>
            <a:r>
              <a:rPr lang="en-US" sz="2800" dirty="0">
                <a:solidFill>
                  <a:schemeClr val="bg1"/>
                </a:solidFill>
                <a:latin typeface="PF DinText Pro" panose="02000506020000090004" pitchFamily="2"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0"/>
              </a:spcAft>
              <a:buFont typeface="Arial" panose="020B0604020202020204" pitchFamily="34" charset="0"/>
              <a:buChar char="•"/>
            </a:pPr>
            <a:r>
              <a:rPr lang="en-US" sz="2800" dirty="0">
                <a:solidFill>
                  <a:schemeClr val="bg1"/>
                </a:solidFill>
                <a:latin typeface="PF DinText Pro" panose="02000506020000090004" pitchFamily="2" charset="0"/>
                <a:ea typeface="Calibri" panose="020F0502020204030204" pitchFamily="34" charset="0"/>
                <a:cs typeface="Times New Roman" panose="02020603050405020304" pitchFamily="18" charset="0"/>
              </a:rPr>
              <a:t>High Energy </a:t>
            </a:r>
            <a:r>
              <a:rPr lang="en-US" sz="2800" dirty="0" smtClean="0">
                <a:solidFill>
                  <a:schemeClr val="bg1"/>
                </a:solidFill>
                <a:latin typeface="PF DinText Pro" panose="02000506020000090004" pitchFamily="2" charset="0"/>
                <a:ea typeface="Calibri" panose="020F0502020204030204" pitchFamily="34" charset="0"/>
                <a:cs typeface="Times New Roman" panose="02020603050405020304" pitchFamily="18" charset="0"/>
              </a:rPr>
              <a:t>Class</a:t>
            </a:r>
            <a:r>
              <a:rPr lang="en-US" sz="2800" dirty="0">
                <a:solidFill>
                  <a:schemeClr val="bg1"/>
                </a:solidFill>
                <a:latin typeface="PF DinText Pro" panose="02000506020000090004" pitchFamily="2"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0"/>
              </a:spcAft>
              <a:buFont typeface="Arial" panose="020B0604020202020204" pitchFamily="34" charset="0"/>
              <a:buChar char="•"/>
            </a:pPr>
            <a:r>
              <a:rPr lang="en-US" sz="2800" dirty="0">
                <a:solidFill>
                  <a:schemeClr val="bg1"/>
                </a:solidFill>
                <a:latin typeface="PF DinText Pro" panose="02000506020000090004" pitchFamily="2" charset="0"/>
                <a:ea typeface="Calibri" panose="020F0502020204030204" pitchFamily="34" charset="0"/>
                <a:cs typeface="Times New Roman" panose="02020603050405020304" pitchFamily="18" charset="0"/>
              </a:rPr>
              <a:t>Alternative Learning </a:t>
            </a:r>
            <a:r>
              <a:rPr lang="en-US" sz="2800" dirty="0" smtClean="0">
                <a:solidFill>
                  <a:schemeClr val="bg1"/>
                </a:solidFill>
                <a:latin typeface="PF DinText Pro" panose="02000506020000090004" pitchFamily="2" charset="0"/>
                <a:ea typeface="Calibri" panose="020F0502020204030204" pitchFamily="34" charset="0"/>
                <a:cs typeface="Times New Roman" panose="02020603050405020304" pitchFamily="18" charset="0"/>
              </a:rPr>
              <a:t>Styles</a:t>
            </a:r>
            <a:r>
              <a:rPr lang="en-US" sz="2800" dirty="0">
                <a:solidFill>
                  <a:schemeClr val="bg1"/>
                </a:solidFill>
                <a:latin typeface="PF DinText Pro" panose="02000506020000090004" pitchFamily="2"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0"/>
              </a:spcAft>
              <a:buFont typeface="Arial" panose="020B0604020202020204" pitchFamily="34" charset="0"/>
              <a:buChar char="•"/>
            </a:pPr>
            <a:r>
              <a:rPr lang="en-US" sz="2800" dirty="0">
                <a:solidFill>
                  <a:schemeClr val="bg1"/>
                </a:solidFill>
                <a:latin typeface="PF DinText Pro" panose="02000506020000090004" pitchFamily="2" charset="0"/>
                <a:ea typeface="Calibri" panose="020F0502020204030204" pitchFamily="34" charset="0"/>
                <a:cs typeface="Times New Roman" panose="02020603050405020304" pitchFamily="18" charset="0"/>
              </a:rPr>
              <a:t>Small </a:t>
            </a:r>
            <a:r>
              <a:rPr lang="en-US" sz="2800" dirty="0" smtClean="0">
                <a:solidFill>
                  <a:schemeClr val="bg1"/>
                </a:solidFill>
                <a:latin typeface="PF DinText Pro" panose="02000506020000090004" pitchFamily="2" charset="0"/>
                <a:ea typeface="Calibri" panose="020F0502020204030204" pitchFamily="34" charset="0"/>
                <a:cs typeface="Times New Roman" panose="02020603050405020304" pitchFamily="18" charset="0"/>
              </a:rPr>
              <a:t>Class</a:t>
            </a:r>
            <a:r>
              <a:rPr lang="en-US" sz="2800" dirty="0">
                <a:solidFill>
                  <a:schemeClr val="bg1"/>
                </a:solidFill>
                <a:latin typeface="PF DinText Pro" panose="02000506020000090004" pitchFamily="2"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0"/>
              </a:spcAft>
              <a:buFont typeface="Arial" panose="020B0604020202020204" pitchFamily="34" charset="0"/>
              <a:buChar char="•"/>
            </a:pPr>
            <a:r>
              <a:rPr lang="en-US" sz="2800" dirty="0">
                <a:solidFill>
                  <a:schemeClr val="bg1"/>
                </a:solidFill>
                <a:latin typeface="PF DinText Pro" panose="02000506020000090004" pitchFamily="2" charset="0"/>
                <a:ea typeface="Calibri" panose="020F0502020204030204" pitchFamily="34" charset="0"/>
                <a:cs typeface="Times New Roman" panose="02020603050405020304" pitchFamily="18" charset="0"/>
              </a:rPr>
              <a:t>Large </a:t>
            </a:r>
            <a:r>
              <a:rPr lang="en-US" sz="2800" dirty="0" smtClean="0">
                <a:solidFill>
                  <a:schemeClr val="bg1"/>
                </a:solidFill>
                <a:latin typeface="PF DinText Pro" panose="02000506020000090004" pitchFamily="2" charset="0"/>
                <a:ea typeface="Calibri" panose="020F0502020204030204" pitchFamily="34" charset="0"/>
                <a:cs typeface="Times New Roman" panose="02020603050405020304" pitchFamily="18" charset="0"/>
              </a:rPr>
              <a:t>Class</a:t>
            </a:r>
          </a:p>
          <a:p>
            <a:pPr marL="285750" marR="0" indent="-285750">
              <a:lnSpc>
                <a:spcPct val="107000"/>
              </a:lnSpc>
              <a:spcBef>
                <a:spcPts val="0"/>
              </a:spcBef>
              <a:spcAft>
                <a:spcPts val="0"/>
              </a:spcAft>
              <a:buFont typeface="Arial" panose="020B0604020202020204" pitchFamily="34" charset="0"/>
              <a:buChar char="•"/>
            </a:pPr>
            <a:r>
              <a:rPr lang="en-US" sz="2800" dirty="0" smtClean="0">
                <a:solidFill>
                  <a:schemeClr val="bg1"/>
                </a:solidFill>
                <a:latin typeface="PF DinText Pro" panose="02000506020000090004" pitchFamily="2" charset="0"/>
                <a:ea typeface="Calibri" panose="020F0502020204030204" pitchFamily="34" charset="0"/>
                <a:cs typeface="Times New Roman" panose="02020603050405020304" pitchFamily="18" charset="0"/>
              </a:rPr>
              <a:t>Job Seekers</a:t>
            </a:r>
          </a:p>
          <a:p>
            <a:pPr marL="285750" marR="0" indent="-285750">
              <a:lnSpc>
                <a:spcPct val="107000"/>
              </a:lnSpc>
              <a:spcBef>
                <a:spcPts val="0"/>
              </a:spcBef>
              <a:spcAft>
                <a:spcPts val="0"/>
              </a:spcAft>
              <a:buFont typeface="Arial" panose="020B0604020202020204" pitchFamily="34" charset="0"/>
              <a:buChar char="•"/>
            </a:pPr>
            <a:r>
              <a:rPr lang="en-US" sz="2800" dirty="0" smtClean="0">
                <a:solidFill>
                  <a:schemeClr val="bg1"/>
                </a:solidFill>
                <a:latin typeface="PF DinText Pro" panose="02000506020000090004" pitchFamily="2" charset="0"/>
                <a:ea typeface="Calibri" panose="020F0502020204030204" pitchFamily="34" charset="0"/>
                <a:cs typeface="Times New Roman" panose="02020603050405020304" pitchFamily="18" charset="0"/>
              </a:rPr>
              <a:t>Extensive </a:t>
            </a:r>
            <a:r>
              <a:rPr lang="en-US" sz="2800" dirty="0">
                <a:solidFill>
                  <a:schemeClr val="bg1"/>
                </a:solidFill>
                <a:latin typeface="PF DinText Pro" panose="02000506020000090004" pitchFamily="2" charset="0"/>
                <a:ea typeface="Calibri" panose="020F0502020204030204" pitchFamily="34" charset="0"/>
                <a:cs typeface="Times New Roman" panose="02020603050405020304" pitchFamily="18" charset="0"/>
              </a:rPr>
              <a:t>Employment </a:t>
            </a:r>
            <a:r>
              <a:rPr lang="en-US" sz="2800" dirty="0" smtClean="0">
                <a:solidFill>
                  <a:schemeClr val="bg1"/>
                </a:solidFill>
                <a:latin typeface="PF DinText Pro" panose="02000506020000090004" pitchFamily="2" charset="0"/>
                <a:ea typeface="Calibri" panose="020F0502020204030204" pitchFamily="34" charset="0"/>
                <a:cs typeface="Times New Roman" panose="02020603050405020304" pitchFamily="18" charset="0"/>
              </a:rPr>
              <a:t>Experience</a:t>
            </a:r>
            <a:r>
              <a:rPr lang="en-US" sz="2800" dirty="0">
                <a:solidFill>
                  <a:schemeClr val="bg1"/>
                </a:solidFill>
                <a:latin typeface="PF DinText Pro" panose="02000506020000090004" pitchFamily="2"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0"/>
              </a:spcAft>
              <a:buFont typeface="Arial" panose="020B0604020202020204" pitchFamily="34" charset="0"/>
              <a:buChar char="•"/>
            </a:pPr>
            <a:r>
              <a:rPr lang="en-US" sz="2800" dirty="0">
                <a:solidFill>
                  <a:schemeClr val="bg1"/>
                </a:solidFill>
                <a:latin typeface="PF DinText Pro" panose="02000506020000090004" pitchFamily="2" charset="0"/>
                <a:ea typeface="Calibri" panose="020F0502020204030204" pitchFamily="34" charset="0"/>
                <a:cs typeface="Times New Roman" panose="02020603050405020304" pitchFamily="18" charset="0"/>
              </a:rPr>
              <a:t>Limited Employment </a:t>
            </a:r>
            <a:r>
              <a:rPr lang="en-US" sz="2800" dirty="0" smtClean="0">
                <a:solidFill>
                  <a:schemeClr val="bg1"/>
                </a:solidFill>
                <a:latin typeface="PF DinText Pro" panose="02000506020000090004" pitchFamily="2" charset="0"/>
                <a:ea typeface="Calibri" panose="020F0502020204030204" pitchFamily="34" charset="0"/>
                <a:cs typeface="Times New Roman" panose="02020603050405020304" pitchFamily="18" charset="0"/>
              </a:rPr>
              <a:t>Experience</a:t>
            </a:r>
            <a:r>
              <a:rPr lang="en-US" sz="2800" dirty="0">
                <a:solidFill>
                  <a:schemeClr val="bg1"/>
                </a:solidFill>
                <a:latin typeface="PF DinText Pro" panose="02000506020000090004" pitchFamily="2"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0"/>
              </a:spcAft>
              <a:buFont typeface="Arial" panose="020B0604020202020204" pitchFamily="34" charset="0"/>
              <a:buChar char="•"/>
            </a:pPr>
            <a:r>
              <a:rPr lang="en-US" sz="2800" dirty="0">
                <a:solidFill>
                  <a:schemeClr val="bg1"/>
                </a:solidFill>
                <a:latin typeface="PF DinText Pro" panose="02000506020000090004" pitchFamily="2" charset="0"/>
                <a:ea typeface="Calibri" panose="020F0502020204030204" pitchFamily="34" charset="0"/>
                <a:cs typeface="Times New Roman" panose="02020603050405020304" pitchFamily="18" charset="0"/>
              </a:rPr>
              <a:t>Personality </a:t>
            </a:r>
            <a:r>
              <a:rPr lang="en-US" sz="2800" dirty="0" smtClean="0">
                <a:solidFill>
                  <a:schemeClr val="bg1"/>
                </a:solidFill>
                <a:latin typeface="PF DinText Pro" panose="02000506020000090004" pitchFamily="2" charset="0"/>
                <a:ea typeface="Calibri" panose="020F0502020204030204" pitchFamily="34" charset="0"/>
                <a:cs typeface="Times New Roman" panose="02020603050405020304" pitchFamily="18" charset="0"/>
              </a:rPr>
              <a:t>Shapes</a:t>
            </a:r>
            <a:endParaRPr lang="en-US" sz="2800" dirty="0">
              <a:solidFill>
                <a:schemeClr val="bg1"/>
              </a:solidFill>
              <a:effectLst/>
              <a:latin typeface="PF DinText Pro" panose="0200050602000009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167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USING AN ACTIVITY PAGE – Page 9</a:t>
            </a:r>
            <a:endParaRPr lang="en-US" sz="2800" dirty="0">
              <a:solidFill>
                <a:srgbClr val="F4EA28"/>
              </a:solidFill>
              <a:latin typeface="PF DinText Pro" panose="02000506020000090004" pitchFamily="2" charset="0"/>
            </a:endParaRPr>
          </a:p>
        </p:txBody>
      </p:sp>
      <p:sp>
        <p:nvSpPr>
          <p:cNvPr id="4" name="Rounded Rectangle 3"/>
          <p:cNvSpPr/>
          <p:nvPr/>
        </p:nvSpPr>
        <p:spPr>
          <a:xfrm>
            <a:off x="1752600" y="2514600"/>
            <a:ext cx="6400800" cy="1905000"/>
          </a:xfrm>
          <a:prstGeom prst="roundRect">
            <a:avLst/>
          </a:prstGeom>
          <a:solidFill>
            <a:schemeClr val="tx1"/>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981200" y="2438400"/>
            <a:ext cx="6019800" cy="1913344"/>
          </a:xfrm>
          <a:prstGeom prst="rect">
            <a:avLst/>
          </a:prstGeom>
          <a:noFill/>
        </p:spPr>
        <p:txBody>
          <a:bodyPr wrap="square" rtlCol="0">
            <a:spAutoFit/>
          </a:bodyPr>
          <a:lstStyle/>
          <a:p>
            <a:pPr>
              <a:lnSpc>
                <a:spcPct val="150000"/>
              </a:lnSpc>
            </a:pPr>
            <a:r>
              <a:rPr lang="en-US" sz="2000" dirty="0" smtClean="0">
                <a:solidFill>
                  <a:srgbClr val="000000"/>
                </a:solidFill>
                <a:latin typeface="+mj-lt"/>
              </a:rPr>
              <a:t>Name of Activity:</a:t>
            </a:r>
          </a:p>
          <a:p>
            <a:pPr>
              <a:lnSpc>
                <a:spcPct val="150000"/>
              </a:lnSpc>
            </a:pPr>
            <a:r>
              <a:rPr lang="en-US" sz="2000" dirty="0" smtClean="0">
                <a:solidFill>
                  <a:srgbClr val="000000"/>
                </a:solidFill>
                <a:latin typeface="+mj-lt"/>
              </a:rPr>
              <a:t>Duration:</a:t>
            </a:r>
          </a:p>
          <a:p>
            <a:pPr>
              <a:lnSpc>
                <a:spcPct val="150000"/>
              </a:lnSpc>
            </a:pPr>
            <a:r>
              <a:rPr lang="en-US" sz="2000" dirty="0" smtClean="0">
                <a:solidFill>
                  <a:srgbClr val="000000"/>
                </a:solidFill>
                <a:latin typeface="+mj-lt"/>
              </a:rPr>
              <a:t>Supplies Needed:</a:t>
            </a:r>
          </a:p>
          <a:p>
            <a:pPr>
              <a:lnSpc>
                <a:spcPct val="150000"/>
              </a:lnSpc>
            </a:pPr>
            <a:r>
              <a:rPr lang="en-US" sz="2000" dirty="0" smtClean="0">
                <a:solidFill>
                  <a:srgbClr val="000000"/>
                </a:solidFill>
                <a:latin typeface="+mj-lt"/>
              </a:rPr>
              <a:t>Tags:</a:t>
            </a:r>
            <a:endParaRPr lang="en-US" sz="2000" dirty="0">
              <a:solidFill>
                <a:srgbClr val="000000"/>
              </a:solidFill>
              <a:latin typeface="+mj-lt"/>
            </a:endParaRPr>
          </a:p>
        </p:txBody>
      </p:sp>
      <p:sp>
        <p:nvSpPr>
          <p:cNvPr id="7" name="TextBox 6"/>
          <p:cNvSpPr txBox="1"/>
          <p:nvPr/>
        </p:nvSpPr>
        <p:spPr>
          <a:xfrm>
            <a:off x="1219200" y="4948535"/>
            <a:ext cx="6705600" cy="461665"/>
          </a:xfrm>
          <a:prstGeom prst="rect">
            <a:avLst/>
          </a:prstGeom>
          <a:noFill/>
        </p:spPr>
        <p:txBody>
          <a:bodyPr wrap="square" rtlCol="0">
            <a:spAutoFit/>
          </a:bodyPr>
          <a:lstStyle/>
          <a:p>
            <a:r>
              <a:rPr lang="en-US" sz="2400" dirty="0" smtClean="0">
                <a:solidFill>
                  <a:srgbClr val="000000"/>
                </a:solidFill>
                <a:latin typeface="+mj-lt"/>
              </a:rPr>
              <a:t>		Workbook:					Textbook:</a:t>
            </a:r>
            <a:endParaRPr lang="en-US" sz="2400" dirty="0">
              <a:solidFill>
                <a:srgbClr val="000000"/>
              </a:solidFill>
              <a:latin typeface="+mj-lt"/>
            </a:endParaRPr>
          </a:p>
        </p:txBody>
      </p:sp>
    </p:spTree>
    <p:extLst>
      <p:ext uri="{BB962C8B-B14F-4D97-AF65-F5344CB8AC3E}">
        <p14:creationId xmlns:p14="http://schemas.microsoft.com/office/powerpoint/2010/main" val="377722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3637" y="1230573"/>
            <a:ext cx="4107326" cy="4941627"/>
          </a:xfrm>
        </p:spPr>
      </p:pic>
      <p:sp>
        <p:nvSpPr>
          <p:cNvPr id="7" name="Title 6"/>
          <p:cNvSpPr txBox="1">
            <a:spLocks noGrp="1"/>
          </p:cNvSpPr>
          <p:nvPr>
            <p:ph type="title"/>
          </p:nvPr>
        </p:nvSpPr>
        <p:spPr>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SIGNS OF DECLINE</a:t>
            </a:r>
            <a:endParaRPr lang="en-US" sz="2800" cap="all" dirty="0">
              <a:solidFill>
                <a:srgbClr val="F4EA28"/>
              </a:solidFill>
              <a:latin typeface="PF DinText Pro" panose="02000506020000090004" pitchFamily="2" charset="0"/>
              <a:cs typeface="STOMPER"/>
            </a:endParaRPr>
          </a:p>
        </p:txBody>
      </p:sp>
    </p:spTree>
    <p:extLst>
      <p:ext uri="{BB962C8B-B14F-4D97-AF65-F5344CB8AC3E}">
        <p14:creationId xmlns:p14="http://schemas.microsoft.com/office/powerpoint/2010/main" val="267327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a:solidFill>
                  <a:srgbClr val="F4EA28"/>
                </a:solidFill>
                <a:latin typeface="PF DinText Pro" panose="02000506020000090004" pitchFamily="2" charset="0"/>
              </a:rPr>
              <a:t>USING </a:t>
            </a:r>
            <a:r>
              <a:rPr lang="en-US" sz="2800" dirty="0" smtClean="0">
                <a:solidFill>
                  <a:srgbClr val="F4EA28"/>
                </a:solidFill>
                <a:latin typeface="PF DinText Pro" panose="02000506020000090004" pitchFamily="2" charset="0"/>
              </a:rPr>
              <a:t>AN ACTIVITY PAGE</a:t>
            </a:r>
            <a:endParaRPr lang="en-US" sz="2800" dirty="0">
              <a:solidFill>
                <a:srgbClr val="F4EA28"/>
              </a:solidFill>
              <a:latin typeface="PF DinText Pro" panose="02000506020000090004" pitchFamily="2" charset="0"/>
            </a:endParaRPr>
          </a:p>
        </p:txBody>
      </p:sp>
      <p:sp>
        <p:nvSpPr>
          <p:cNvPr id="5" name="TextBox 4"/>
          <p:cNvSpPr txBox="1"/>
          <p:nvPr/>
        </p:nvSpPr>
        <p:spPr>
          <a:xfrm>
            <a:off x="1295400" y="1905000"/>
            <a:ext cx="6019800" cy="3046988"/>
          </a:xfrm>
          <a:prstGeom prst="rect">
            <a:avLst/>
          </a:prstGeom>
          <a:noFill/>
        </p:spPr>
        <p:txBody>
          <a:bodyPr wrap="square" rtlCol="0">
            <a:spAutoFit/>
          </a:bodyPr>
          <a:lstStyle/>
          <a:p>
            <a:pPr>
              <a:lnSpc>
                <a:spcPct val="150000"/>
              </a:lnSpc>
            </a:pPr>
            <a:r>
              <a:rPr lang="en-US" sz="3200" b="1" dirty="0" smtClean="0">
                <a:solidFill>
                  <a:srgbClr val="000000"/>
                </a:solidFill>
                <a:latin typeface="PF DinText Pro" panose="02000506020000090004" pitchFamily="2" charset="0"/>
              </a:rPr>
              <a:t>PREP: </a:t>
            </a:r>
            <a:r>
              <a:rPr lang="en-US" sz="3200" dirty="0" smtClean="0">
                <a:solidFill>
                  <a:srgbClr val="000000"/>
                </a:solidFill>
                <a:latin typeface="PF DinText Pro" panose="02000506020000090004" pitchFamily="2" charset="0"/>
              </a:rPr>
              <a:t>Pre-class work</a:t>
            </a:r>
            <a:endParaRPr lang="en-US" sz="3200" b="1" dirty="0" smtClean="0">
              <a:solidFill>
                <a:srgbClr val="000000"/>
              </a:solidFill>
              <a:latin typeface="PF DinText Pro" panose="02000506020000090004" pitchFamily="2" charset="0"/>
            </a:endParaRPr>
          </a:p>
          <a:p>
            <a:pPr>
              <a:lnSpc>
                <a:spcPct val="150000"/>
              </a:lnSpc>
            </a:pPr>
            <a:r>
              <a:rPr lang="en-US" sz="3200" b="1" dirty="0" smtClean="0">
                <a:solidFill>
                  <a:srgbClr val="000000"/>
                </a:solidFill>
                <a:latin typeface="PF DinText Pro" panose="02000506020000090004" pitchFamily="2" charset="0"/>
              </a:rPr>
              <a:t>SAY: </a:t>
            </a:r>
            <a:r>
              <a:rPr lang="en-US" sz="3200" dirty="0" smtClean="0">
                <a:solidFill>
                  <a:srgbClr val="000000"/>
                </a:solidFill>
                <a:latin typeface="PF DinText Pro" panose="02000506020000090004" pitchFamily="2" charset="0"/>
              </a:rPr>
              <a:t>Basic script</a:t>
            </a:r>
            <a:endParaRPr lang="en-US" sz="3200" b="1" dirty="0" smtClean="0">
              <a:solidFill>
                <a:srgbClr val="000000"/>
              </a:solidFill>
              <a:latin typeface="PF DinText Pro" panose="02000506020000090004" pitchFamily="2" charset="0"/>
            </a:endParaRPr>
          </a:p>
          <a:p>
            <a:pPr>
              <a:lnSpc>
                <a:spcPct val="150000"/>
              </a:lnSpc>
            </a:pPr>
            <a:r>
              <a:rPr lang="en-US" sz="3200" b="1" dirty="0" smtClean="0">
                <a:solidFill>
                  <a:srgbClr val="000000"/>
                </a:solidFill>
                <a:latin typeface="PF DinText Pro" panose="02000506020000090004" pitchFamily="2" charset="0"/>
              </a:rPr>
              <a:t>DO: </a:t>
            </a:r>
            <a:r>
              <a:rPr lang="en-US" sz="3200" dirty="0" smtClean="0">
                <a:solidFill>
                  <a:srgbClr val="000000"/>
                </a:solidFill>
                <a:latin typeface="PF DinText Pro" panose="02000506020000090004" pitchFamily="2" charset="0"/>
              </a:rPr>
              <a:t>Activity instructions</a:t>
            </a:r>
            <a:endParaRPr lang="en-US" sz="3200" b="1" dirty="0" smtClean="0">
              <a:solidFill>
                <a:srgbClr val="000000"/>
              </a:solidFill>
              <a:latin typeface="PF DinText Pro" panose="02000506020000090004" pitchFamily="2" charset="0"/>
            </a:endParaRPr>
          </a:p>
          <a:p>
            <a:pPr>
              <a:lnSpc>
                <a:spcPct val="150000"/>
              </a:lnSpc>
            </a:pPr>
            <a:r>
              <a:rPr lang="en-US" sz="3200" b="1" dirty="0" smtClean="0">
                <a:solidFill>
                  <a:srgbClr val="000000"/>
                </a:solidFill>
                <a:latin typeface="PF DinText Pro" panose="02000506020000090004" pitchFamily="2" charset="0"/>
              </a:rPr>
              <a:t>RECAP: </a:t>
            </a:r>
            <a:r>
              <a:rPr lang="en-US" sz="3200" dirty="0" smtClean="0">
                <a:solidFill>
                  <a:srgbClr val="000000"/>
                </a:solidFill>
                <a:latin typeface="PF DinText Pro" panose="02000506020000090004" pitchFamily="2" charset="0"/>
              </a:rPr>
              <a:t>Closing the learning loop</a:t>
            </a:r>
            <a:endParaRPr lang="en-US" sz="3200" b="1" dirty="0">
              <a:solidFill>
                <a:srgbClr val="000000"/>
              </a:solidFill>
              <a:latin typeface="PF DinText Pro" panose="02000506020000090004" pitchFamily="2" charset="0"/>
            </a:endParaRPr>
          </a:p>
        </p:txBody>
      </p:sp>
    </p:spTree>
    <p:extLst>
      <p:ext uri="{BB962C8B-B14F-4D97-AF65-F5344CB8AC3E}">
        <p14:creationId xmlns:p14="http://schemas.microsoft.com/office/powerpoint/2010/main" val="41612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extLst>
              <a:ext uri="{28A0092B-C50C-407E-A947-70E740481C1C}">
                <a14:useLocalDpi xmlns:a14="http://schemas.microsoft.com/office/drawing/2010/main" val="0"/>
              </a:ext>
            </a:extLst>
          </a:blip>
          <a:srcRect t="-2" b="55545"/>
          <a:stretch>
            <a:fillRect/>
          </a:stretch>
        </p:blipFill>
        <p:spPr bwMode="auto">
          <a:xfrm>
            <a:off x="1219200" y="1676400"/>
            <a:ext cx="7315200" cy="4343400"/>
          </a:xfrm>
          <a:prstGeom prst="rect">
            <a:avLst/>
          </a:prstGeom>
          <a:noFill/>
          <a:ln>
            <a:noFill/>
          </a:ln>
        </p:spPr>
      </p:pic>
      <p:sp>
        <p:nvSpPr>
          <p:cNvPr id="3"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a:solidFill>
                  <a:srgbClr val="F4EA28"/>
                </a:solidFill>
                <a:latin typeface="PF DinText Pro" panose="02000506020000090004" pitchFamily="2" charset="0"/>
              </a:rPr>
              <a:t>USING </a:t>
            </a:r>
            <a:r>
              <a:rPr lang="en-US" sz="2800" dirty="0" smtClean="0">
                <a:solidFill>
                  <a:srgbClr val="F4EA28"/>
                </a:solidFill>
                <a:latin typeface="PF DinText Pro" panose="02000506020000090004" pitchFamily="2" charset="0"/>
              </a:rPr>
              <a:t>JOURNAL PAGES – page 11</a:t>
            </a:r>
            <a:endParaRPr lang="en-US" sz="2800" dirty="0">
              <a:solidFill>
                <a:srgbClr val="F4EA28"/>
              </a:solidFill>
              <a:latin typeface="PF DinText Pro" panose="02000506020000090004" pitchFamily="2" charset="0"/>
            </a:endParaRPr>
          </a:p>
        </p:txBody>
      </p:sp>
      <p:sp>
        <p:nvSpPr>
          <p:cNvPr id="5" name="TextBox 4"/>
          <p:cNvSpPr txBox="1"/>
          <p:nvPr/>
        </p:nvSpPr>
        <p:spPr>
          <a:xfrm>
            <a:off x="1219200" y="2817048"/>
            <a:ext cx="7391400" cy="2062103"/>
          </a:xfrm>
          <a:prstGeom prst="rect">
            <a:avLst/>
          </a:prstGeom>
          <a:noFill/>
        </p:spPr>
        <p:txBody>
          <a:bodyPr wrap="square" rtlCol="0">
            <a:spAutoFit/>
          </a:bodyPr>
          <a:lstStyle/>
          <a:p>
            <a:r>
              <a:rPr lang="en-US" sz="3200" b="1" dirty="0">
                <a:solidFill>
                  <a:srgbClr val="000000"/>
                </a:solidFill>
                <a:latin typeface="PF DinText Pro" panose="02000506020000090004" pitchFamily="2" charset="0"/>
              </a:rPr>
              <a:t>Reflection: </a:t>
            </a:r>
            <a:r>
              <a:rPr lang="en-US" sz="3200" dirty="0">
                <a:solidFill>
                  <a:srgbClr val="000000"/>
                </a:solidFill>
                <a:latin typeface="PF DinText Pro" panose="02000506020000090004" pitchFamily="2" charset="0"/>
              </a:rPr>
              <a:t>Part of the activity recap section</a:t>
            </a:r>
          </a:p>
          <a:p>
            <a:pPr marL="457200" indent="-457200">
              <a:buFont typeface="Arial" panose="020B0604020202020204" pitchFamily="34" charset="0"/>
              <a:buChar char="•"/>
            </a:pPr>
            <a:r>
              <a:rPr lang="en-US" sz="3200" dirty="0">
                <a:solidFill>
                  <a:srgbClr val="000000"/>
                </a:solidFill>
                <a:latin typeface="PF DinText Pro" panose="02000506020000090004" pitchFamily="2" charset="0"/>
              </a:rPr>
              <a:t>Critical component for introverted </a:t>
            </a:r>
            <a:r>
              <a:rPr lang="en-US" sz="3200" dirty="0" smtClean="0">
                <a:solidFill>
                  <a:srgbClr val="000000"/>
                </a:solidFill>
                <a:latin typeface="PF DinText Pro" panose="02000506020000090004" pitchFamily="2" charset="0"/>
              </a:rPr>
              <a:t>learners</a:t>
            </a:r>
            <a:endParaRPr lang="en-US" sz="3200" dirty="0">
              <a:solidFill>
                <a:srgbClr val="000000"/>
              </a:solidFill>
              <a:latin typeface="PF DinText Pro" panose="02000506020000090004" pitchFamily="2" charset="0"/>
            </a:endParaRPr>
          </a:p>
        </p:txBody>
      </p:sp>
    </p:spTree>
    <p:extLst>
      <p:ext uri="{BB962C8B-B14F-4D97-AF65-F5344CB8AC3E}">
        <p14:creationId xmlns:p14="http://schemas.microsoft.com/office/powerpoint/2010/main" val="98765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362200" y="274638"/>
            <a:ext cx="6934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SAMPLE TRAINING OUTLINES – pages 15-18</a:t>
            </a:r>
            <a:endParaRPr lang="en-US" sz="2800" dirty="0">
              <a:solidFill>
                <a:srgbClr val="F4EA28"/>
              </a:solidFill>
              <a:latin typeface="PF DinText Pro" panose="02000506020000090004" pitchFamily="2" charset="0"/>
            </a:endParaRPr>
          </a:p>
        </p:txBody>
      </p:sp>
      <p:sp>
        <p:nvSpPr>
          <p:cNvPr id="5" name="TextBox 4"/>
          <p:cNvSpPr txBox="1"/>
          <p:nvPr/>
        </p:nvSpPr>
        <p:spPr>
          <a:xfrm>
            <a:off x="1295400" y="2743200"/>
            <a:ext cx="7848600" cy="2267287"/>
          </a:xfrm>
          <a:prstGeom prst="rect">
            <a:avLst/>
          </a:prstGeom>
          <a:noFill/>
        </p:spPr>
        <p:txBody>
          <a:bodyPr wrap="square" rtlCol="0">
            <a:spAutoFit/>
          </a:bodyPr>
          <a:lstStyle/>
          <a:p>
            <a:pPr marL="457200" indent="-457200">
              <a:lnSpc>
                <a:spcPct val="150000"/>
              </a:lnSpc>
              <a:buFont typeface="Arial"/>
              <a:buChar char="•"/>
            </a:pPr>
            <a:r>
              <a:rPr lang="en-US" sz="3200" b="1" dirty="0" smtClean="0">
                <a:solidFill>
                  <a:srgbClr val="000000"/>
                </a:solidFill>
                <a:latin typeface="PF DinText Pro" panose="02000506020000090004" pitchFamily="2" charset="0"/>
              </a:rPr>
              <a:t>Four-Hour Mini-Session</a:t>
            </a:r>
          </a:p>
          <a:p>
            <a:pPr marL="457200" indent="-457200">
              <a:lnSpc>
                <a:spcPct val="150000"/>
              </a:lnSpc>
              <a:buFont typeface="Arial"/>
              <a:buChar char="•"/>
            </a:pPr>
            <a:r>
              <a:rPr lang="en-US" sz="3200" b="1" dirty="0" smtClean="0">
                <a:solidFill>
                  <a:srgbClr val="000000"/>
                </a:solidFill>
                <a:latin typeface="PF DinText Pro" panose="02000506020000090004" pitchFamily="2" charset="0"/>
              </a:rPr>
              <a:t>Eight-Hour Workshop</a:t>
            </a:r>
          </a:p>
          <a:p>
            <a:pPr marL="457200" indent="-457200">
              <a:lnSpc>
                <a:spcPct val="150000"/>
              </a:lnSpc>
              <a:buFont typeface="Arial"/>
              <a:buChar char="•"/>
            </a:pPr>
            <a:r>
              <a:rPr lang="en-US" sz="3200" b="1" dirty="0" smtClean="0">
                <a:solidFill>
                  <a:srgbClr val="000000"/>
                </a:solidFill>
                <a:latin typeface="PF DinText Pro" panose="02000506020000090004" pitchFamily="2" charset="0"/>
              </a:rPr>
              <a:t>16-Session Class</a:t>
            </a:r>
            <a:endParaRPr lang="en-US" sz="3200" b="1" dirty="0">
              <a:solidFill>
                <a:srgbClr val="000000"/>
              </a:solidFill>
              <a:latin typeface="PF DinText Pro" panose="02000506020000090004" pitchFamily="2" charset="0"/>
            </a:endParaRPr>
          </a:p>
        </p:txBody>
      </p:sp>
    </p:spTree>
    <p:extLst>
      <p:ext uri="{BB962C8B-B14F-4D97-AF65-F5344CB8AC3E}">
        <p14:creationId xmlns:p14="http://schemas.microsoft.com/office/powerpoint/2010/main" val="135860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905000"/>
            <a:ext cx="8559800" cy="3139321"/>
          </a:xfrm>
          <a:prstGeom prst="rect">
            <a:avLst/>
          </a:prstGeom>
          <a:noFill/>
        </p:spPr>
        <p:txBody>
          <a:bodyPr wrap="square">
            <a:spAutoFit/>
          </a:bodyPr>
          <a:lstStyle/>
          <a:p>
            <a:pPr algn="ctr" fontAlgn="auto">
              <a:spcBef>
                <a:spcPts val="0"/>
              </a:spcBef>
              <a:spcAft>
                <a:spcPts val="0"/>
              </a:spcAft>
              <a:defRPr/>
            </a:pPr>
            <a:r>
              <a:rPr lang="en-US" sz="6600" b="1" dirty="0" smtClean="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rPr>
              <a:t>TRAINING</a:t>
            </a:r>
          </a:p>
          <a:p>
            <a:pPr algn="ctr" fontAlgn="auto">
              <a:spcBef>
                <a:spcPts val="0"/>
              </a:spcBef>
              <a:spcAft>
                <a:spcPts val="0"/>
              </a:spcAft>
              <a:defRPr/>
            </a:pPr>
            <a:r>
              <a:rPr lang="en-US" sz="6600" b="1" dirty="0" smtClean="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rPr>
              <a:t>BRING YOUR </a:t>
            </a:r>
          </a:p>
          <a:p>
            <a:pPr algn="ctr" fontAlgn="auto">
              <a:spcBef>
                <a:spcPts val="0"/>
              </a:spcBef>
              <a:spcAft>
                <a:spcPts val="0"/>
              </a:spcAft>
              <a:defRPr/>
            </a:pPr>
            <a:r>
              <a:rPr lang="en-US" sz="6600" b="1" dirty="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rPr>
              <a:t> </a:t>
            </a:r>
            <a:r>
              <a:rPr lang="en-US" sz="6600" b="1" dirty="0" smtClean="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rPr>
              <a:t>  GAME TO WORK</a:t>
            </a:r>
            <a:endParaRPr lang="en-US" sz="6600" b="1" dirty="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endParaRPr>
          </a:p>
        </p:txBody>
      </p:sp>
      <p:pic>
        <p:nvPicPr>
          <p:cNvPr id="3" name="Picture 10"/>
          <p:cNvPicPr>
            <a:picLocks noChangeArrowheads="1"/>
          </p:cNvPicPr>
          <p:nvPr/>
        </p:nvPicPr>
        <p:blipFill>
          <a:blip r:embed="rId3"/>
          <a:srcRect/>
          <a:stretch>
            <a:fillRect/>
          </a:stretch>
        </p:blipFill>
        <p:spPr bwMode="auto">
          <a:xfrm>
            <a:off x="685800" y="3879691"/>
            <a:ext cx="1092349" cy="1232217"/>
          </a:xfrm>
          <a:prstGeom prst="rect">
            <a:avLst/>
          </a:prstGeom>
          <a:noFill/>
          <a:ln w="12700">
            <a:noFill/>
            <a:miter lim="800000"/>
            <a:headEnd/>
            <a:tailEnd/>
          </a:ln>
        </p:spPr>
      </p:pic>
    </p:spTree>
    <p:extLst>
      <p:ext uri="{BB962C8B-B14F-4D97-AF65-F5344CB8AC3E}">
        <p14:creationId xmlns:p14="http://schemas.microsoft.com/office/powerpoint/2010/main" val="22488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752600"/>
            <a:ext cx="7620000" cy="3962400"/>
          </a:xfrm>
        </p:spPr>
        <p:txBody>
          <a:bodyPr/>
          <a:lstStyle/>
          <a:p>
            <a:pPr>
              <a:lnSpc>
                <a:spcPct val="130000"/>
              </a:lnSpc>
              <a:spcBef>
                <a:spcPts val="0"/>
              </a:spcBef>
            </a:pPr>
            <a:r>
              <a:rPr lang="en-US" dirty="0" smtClean="0">
                <a:effectLst>
                  <a:outerShdw blurRad="38100" dist="38100" dir="2700000" algn="tl">
                    <a:srgbClr val="000000">
                      <a:alpha val="43137"/>
                    </a:srgbClr>
                  </a:outerShdw>
                </a:effectLst>
                <a:latin typeface="PF DinText Pro" panose="02000506020000020004" pitchFamily="2" charset="0"/>
              </a:rPr>
              <a:t>Learning Objectives</a:t>
            </a:r>
          </a:p>
          <a:p>
            <a:pPr>
              <a:lnSpc>
                <a:spcPct val="130000"/>
              </a:lnSpc>
              <a:spcBef>
                <a:spcPts val="0"/>
              </a:spcBef>
            </a:pPr>
            <a:r>
              <a:rPr lang="en-US" dirty="0" smtClean="0">
                <a:effectLst>
                  <a:outerShdw blurRad="38100" dist="38100" dir="2700000" algn="tl">
                    <a:srgbClr val="000000">
                      <a:alpha val="43137"/>
                    </a:srgbClr>
                  </a:outerShdw>
                </a:effectLst>
                <a:latin typeface="PF DinText Pro" panose="02000506020000020004" pitchFamily="2" charset="0"/>
              </a:rPr>
              <a:t>Clarify/Define</a:t>
            </a:r>
          </a:p>
          <a:p>
            <a:pPr>
              <a:lnSpc>
                <a:spcPct val="130000"/>
              </a:lnSpc>
              <a:spcBef>
                <a:spcPts val="0"/>
              </a:spcBef>
            </a:pPr>
            <a:r>
              <a:rPr lang="en-US" dirty="0" smtClean="0">
                <a:effectLst>
                  <a:outerShdw blurRad="38100" dist="38100" dir="2700000" algn="tl">
                    <a:srgbClr val="000000">
                      <a:alpha val="43137"/>
                    </a:srgbClr>
                  </a:outerShdw>
                </a:effectLst>
                <a:latin typeface="PF DinText Pro" panose="02000506020000020004" pitchFamily="2" charset="0"/>
              </a:rPr>
              <a:t>Commit/Discuss</a:t>
            </a:r>
          </a:p>
          <a:p>
            <a:pPr>
              <a:lnSpc>
                <a:spcPct val="130000"/>
              </a:lnSpc>
              <a:spcBef>
                <a:spcPts val="0"/>
              </a:spcBef>
            </a:pPr>
            <a:r>
              <a:rPr lang="en-US" dirty="0" smtClean="0">
                <a:effectLst>
                  <a:outerShdw blurRad="38100" dist="38100" dir="2700000" algn="tl">
                    <a:srgbClr val="000000">
                      <a:alpha val="43137"/>
                    </a:srgbClr>
                  </a:outerShdw>
                </a:effectLst>
                <a:latin typeface="PF DinText Pro" panose="02000506020000020004" pitchFamily="2" charset="0"/>
              </a:rPr>
              <a:t>Activities</a:t>
            </a:r>
          </a:p>
          <a:p>
            <a:pPr>
              <a:lnSpc>
                <a:spcPct val="130000"/>
              </a:lnSpc>
              <a:spcBef>
                <a:spcPts val="0"/>
              </a:spcBef>
            </a:pPr>
            <a:r>
              <a:rPr lang="en-US" dirty="0" smtClean="0">
                <a:effectLst>
                  <a:outerShdw blurRad="38100" dist="38100" dir="2700000" algn="tl">
                    <a:srgbClr val="000000">
                      <a:alpha val="43137"/>
                    </a:srgbClr>
                  </a:outerShdw>
                </a:effectLst>
                <a:latin typeface="PF DinText Pro" panose="02000506020000020004" pitchFamily="2" charset="0"/>
              </a:rPr>
              <a:t>Taking Action</a:t>
            </a:r>
          </a:p>
        </p:txBody>
      </p:sp>
      <p:sp>
        <p:nvSpPr>
          <p:cNvPr id="4"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CHAPTER Contents</a:t>
            </a:r>
            <a:endParaRPr lang="en-US" sz="2800" dirty="0">
              <a:solidFill>
                <a:srgbClr val="F4EA28"/>
              </a:solidFill>
              <a:latin typeface="PF DinText Pro" panose="02000506020000090004" pitchFamily="2" charset="0"/>
            </a:endParaRPr>
          </a:p>
        </p:txBody>
      </p:sp>
    </p:spTree>
    <p:extLst>
      <p:ext uri="{BB962C8B-B14F-4D97-AF65-F5344CB8AC3E}">
        <p14:creationId xmlns:p14="http://schemas.microsoft.com/office/powerpoint/2010/main" val="359566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38400" y="274638"/>
            <a:ext cx="6248400" cy="1143000"/>
          </a:xfrm>
        </p:spPr>
        <p:txBody>
          <a:bodyPr/>
          <a:lstStyle/>
          <a:p>
            <a:pPr algn="l"/>
            <a:r>
              <a:rPr lang="en-US" sz="2800" dirty="0" smtClean="0">
                <a:solidFill>
                  <a:srgbClr val="F4EA28"/>
                </a:solidFill>
                <a:latin typeface="PF DinText Pro" panose="02000506020000090004" pitchFamily="2" charset="0"/>
              </a:rPr>
              <a:t>OUR TRAINING MODEL</a:t>
            </a:r>
            <a:endParaRPr lang="en-US" sz="2800" dirty="0">
              <a:solidFill>
                <a:srgbClr val="F4EA28"/>
              </a:solidFill>
              <a:latin typeface="PF DinText Pro" panose="02000506020000090004" pitchFamily="2" charset="0"/>
            </a:endParaRPr>
          </a:p>
        </p:txBody>
      </p:sp>
      <p:graphicFrame>
        <p:nvGraphicFramePr>
          <p:cNvPr id="4" name="Diagram 3"/>
          <p:cNvGraphicFramePr/>
          <p:nvPr>
            <p:extLst/>
          </p:nvPr>
        </p:nvGraphicFramePr>
        <p:xfrm>
          <a:off x="609600" y="1066800"/>
          <a:ext cx="8077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p:cNvGrpSpPr/>
          <p:nvPr/>
        </p:nvGrpSpPr>
        <p:grpSpPr>
          <a:xfrm>
            <a:off x="3624540" y="1355269"/>
            <a:ext cx="2167599" cy="1005454"/>
            <a:chOff x="3012158" y="289302"/>
            <a:chExt cx="2167599" cy="1005454"/>
          </a:xfrm>
        </p:grpSpPr>
        <p:sp>
          <p:nvSpPr>
            <p:cNvPr id="6" name="Rounded Rectangle 5"/>
            <p:cNvSpPr/>
            <p:nvPr/>
          </p:nvSpPr>
          <p:spPr>
            <a:xfrm>
              <a:off x="3012158" y="289302"/>
              <a:ext cx="2167599" cy="1005454"/>
            </a:xfrm>
            <a:prstGeom prst="roundRect">
              <a:avLst/>
            </a:prstGeom>
          </p:spPr>
          <p:style>
            <a:lnRef idx="0">
              <a:schemeClr val="accent4"/>
            </a:lnRef>
            <a:fillRef idx="3">
              <a:schemeClr val="accent4"/>
            </a:fillRef>
            <a:effectRef idx="3">
              <a:schemeClr val="accent4"/>
            </a:effectRef>
            <a:fontRef idx="minor">
              <a:schemeClr val="lt1"/>
            </a:fontRef>
          </p:style>
        </p:sp>
        <p:sp>
          <p:nvSpPr>
            <p:cNvPr id="7" name="Rounded Rectangle 4"/>
            <p:cNvSpPr/>
            <p:nvPr/>
          </p:nvSpPr>
          <p:spPr>
            <a:xfrm>
              <a:off x="3061240" y="338384"/>
              <a:ext cx="2069435" cy="907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4000" b="1" dirty="0" smtClean="0">
                  <a:solidFill>
                    <a:schemeClr val="bg1"/>
                  </a:solidFill>
                  <a:latin typeface="PF DinText Pro" panose="02000506020000020004" pitchFamily="2" charset="0"/>
                </a:rPr>
                <a:t>WHAT.</a:t>
              </a:r>
              <a:endParaRPr lang="en-US" sz="4000" b="1" kern="1200" dirty="0">
                <a:solidFill>
                  <a:schemeClr val="bg1"/>
                </a:solidFill>
                <a:latin typeface="PF DinText Pro" panose="02000506020000020004" pitchFamily="2" charset="0"/>
              </a:endParaRPr>
            </a:p>
          </p:txBody>
        </p:sp>
      </p:grpSp>
      <p:grpSp>
        <p:nvGrpSpPr>
          <p:cNvPr id="8" name="Group 7"/>
          <p:cNvGrpSpPr/>
          <p:nvPr/>
        </p:nvGrpSpPr>
        <p:grpSpPr>
          <a:xfrm>
            <a:off x="5617028" y="3009804"/>
            <a:ext cx="2167599" cy="1005454"/>
            <a:chOff x="3012158" y="289302"/>
            <a:chExt cx="2167599" cy="1005454"/>
          </a:xfrm>
        </p:grpSpPr>
        <p:sp>
          <p:nvSpPr>
            <p:cNvPr id="9" name="Rounded Rectangle 8"/>
            <p:cNvSpPr/>
            <p:nvPr/>
          </p:nvSpPr>
          <p:spPr>
            <a:xfrm>
              <a:off x="3012158" y="289302"/>
              <a:ext cx="2167599" cy="1005454"/>
            </a:xfrm>
            <a:prstGeom prst="roundRect">
              <a:avLst/>
            </a:prstGeom>
          </p:spPr>
          <p:style>
            <a:lnRef idx="0">
              <a:schemeClr val="accent4"/>
            </a:lnRef>
            <a:fillRef idx="3">
              <a:schemeClr val="accent4"/>
            </a:fillRef>
            <a:effectRef idx="3">
              <a:schemeClr val="accent4"/>
            </a:effectRef>
            <a:fontRef idx="minor">
              <a:schemeClr val="lt1"/>
            </a:fontRef>
          </p:style>
        </p:sp>
        <p:sp>
          <p:nvSpPr>
            <p:cNvPr id="10" name="Rounded Rectangle 4"/>
            <p:cNvSpPr/>
            <p:nvPr/>
          </p:nvSpPr>
          <p:spPr>
            <a:xfrm>
              <a:off x="3061240" y="338384"/>
              <a:ext cx="2069435" cy="907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4000" b="1" dirty="0" smtClean="0">
                  <a:solidFill>
                    <a:schemeClr val="bg1"/>
                  </a:solidFill>
                  <a:latin typeface="PF DinText Pro" panose="02000506020000020004" pitchFamily="2" charset="0"/>
                </a:rPr>
                <a:t>HOW:</a:t>
              </a:r>
              <a:endParaRPr lang="en-US" sz="4000" b="1" kern="1200" dirty="0">
                <a:solidFill>
                  <a:schemeClr val="bg1"/>
                </a:solidFill>
                <a:latin typeface="PF DinText Pro" panose="02000506020000020004" pitchFamily="2" charset="0"/>
              </a:endParaRPr>
            </a:p>
          </p:txBody>
        </p:sp>
      </p:grpSp>
      <p:grpSp>
        <p:nvGrpSpPr>
          <p:cNvPr id="11" name="Group 10"/>
          <p:cNvGrpSpPr/>
          <p:nvPr/>
        </p:nvGrpSpPr>
        <p:grpSpPr>
          <a:xfrm>
            <a:off x="3505200" y="5050969"/>
            <a:ext cx="2362200" cy="936173"/>
            <a:chOff x="3012158" y="289302"/>
            <a:chExt cx="2167599" cy="1005454"/>
          </a:xfrm>
        </p:grpSpPr>
        <p:sp>
          <p:nvSpPr>
            <p:cNvPr id="12" name="Rounded Rectangle 11"/>
            <p:cNvSpPr/>
            <p:nvPr/>
          </p:nvSpPr>
          <p:spPr>
            <a:xfrm>
              <a:off x="3012158" y="289302"/>
              <a:ext cx="2167599" cy="1005454"/>
            </a:xfrm>
            <a:prstGeom prst="roundRect">
              <a:avLst/>
            </a:prstGeom>
          </p:spPr>
          <p:style>
            <a:lnRef idx="0">
              <a:schemeClr val="accent4"/>
            </a:lnRef>
            <a:fillRef idx="3">
              <a:schemeClr val="accent4"/>
            </a:fillRef>
            <a:effectRef idx="3">
              <a:schemeClr val="accent4"/>
            </a:effectRef>
            <a:fontRef idx="minor">
              <a:schemeClr val="lt1"/>
            </a:fontRef>
          </p:style>
        </p:sp>
        <p:sp>
          <p:nvSpPr>
            <p:cNvPr id="13" name="Rounded Rectangle 4"/>
            <p:cNvSpPr/>
            <p:nvPr/>
          </p:nvSpPr>
          <p:spPr>
            <a:xfrm>
              <a:off x="3061240" y="338384"/>
              <a:ext cx="2069435" cy="907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4000" b="1" dirty="0" smtClean="0">
                  <a:solidFill>
                    <a:schemeClr val="bg1"/>
                  </a:solidFill>
                  <a:latin typeface="PF DinText Pro" panose="02000506020000020004" pitchFamily="2" charset="0"/>
                </a:rPr>
                <a:t>WHY?</a:t>
              </a:r>
              <a:endParaRPr lang="en-US" sz="4000" b="1" kern="1200" dirty="0">
                <a:solidFill>
                  <a:schemeClr val="bg1"/>
                </a:solidFill>
                <a:latin typeface="PF DinText Pro" panose="02000506020000020004" pitchFamily="2" charset="0"/>
              </a:endParaRPr>
            </a:p>
          </p:txBody>
        </p:sp>
      </p:grpSp>
      <p:grpSp>
        <p:nvGrpSpPr>
          <p:cNvPr id="14" name="Group 13"/>
          <p:cNvGrpSpPr/>
          <p:nvPr/>
        </p:nvGrpSpPr>
        <p:grpSpPr>
          <a:xfrm>
            <a:off x="1828800" y="3048000"/>
            <a:ext cx="2438400" cy="1005454"/>
            <a:chOff x="3012158" y="289302"/>
            <a:chExt cx="2167599" cy="1005454"/>
          </a:xfrm>
        </p:grpSpPr>
        <p:sp>
          <p:nvSpPr>
            <p:cNvPr id="15" name="Rounded Rectangle 14"/>
            <p:cNvSpPr/>
            <p:nvPr/>
          </p:nvSpPr>
          <p:spPr>
            <a:xfrm>
              <a:off x="3012158" y="289302"/>
              <a:ext cx="2167599" cy="1005454"/>
            </a:xfrm>
            <a:prstGeom prst="roundRect">
              <a:avLst/>
            </a:prstGeom>
          </p:spPr>
          <p:style>
            <a:lnRef idx="0">
              <a:schemeClr val="accent4"/>
            </a:lnRef>
            <a:fillRef idx="3">
              <a:schemeClr val="accent4"/>
            </a:fillRef>
            <a:effectRef idx="3">
              <a:schemeClr val="accent4"/>
            </a:effectRef>
            <a:fontRef idx="minor">
              <a:schemeClr val="lt1"/>
            </a:fontRef>
          </p:style>
        </p:sp>
        <p:sp>
          <p:nvSpPr>
            <p:cNvPr id="16" name="Rounded Rectangle 4"/>
            <p:cNvSpPr/>
            <p:nvPr/>
          </p:nvSpPr>
          <p:spPr>
            <a:xfrm>
              <a:off x="3061240" y="338384"/>
              <a:ext cx="2069435" cy="9072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4000" b="1" dirty="0" smtClean="0">
                  <a:solidFill>
                    <a:schemeClr val="bg1"/>
                  </a:solidFill>
                  <a:latin typeface="PF DinText Pro" panose="02000506020000020004" pitchFamily="2" charset="0"/>
                </a:rPr>
                <a:t>DO!</a:t>
              </a:r>
              <a:endParaRPr lang="en-US" sz="4000" b="1" kern="1200" dirty="0">
                <a:solidFill>
                  <a:schemeClr val="bg1"/>
                </a:solidFill>
                <a:latin typeface="PF DinText Pro" panose="02000506020000020004" pitchFamily="2" charset="0"/>
              </a:endParaRPr>
            </a:p>
          </p:txBody>
        </p:sp>
      </p:grpSp>
    </p:spTree>
    <p:extLst>
      <p:ext uri="{BB962C8B-B14F-4D97-AF65-F5344CB8AC3E}">
        <p14:creationId xmlns:p14="http://schemas.microsoft.com/office/powerpoint/2010/main" val="225168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905000"/>
            <a:ext cx="8229600" cy="4525963"/>
          </a:xfrm>
        </p:spPr>
        <p:txBody>
          <a:bodyPr/>
          <a:lstStyle/>
          <a:p>
            <a:pPr>
              <a:lnSpc>
                <a:spcPct val="150000"/>
              </a:lnSpc>
            </a:pPr>
            <a:r>
              <a:rPr lang="en-US" dirty="0" smtClean="0">
                <a:latin typeface="PF DinText Pro" panose="02000506020000090004" pitchFamily="2" charset="0"/>
              </a:rPr>
              <a:t>Be the </a:t>
            </a:r>
            <a:r>
              <a:rPr lang="en-US" i="1" dirty="0" smtClean="0">
                <a:latin typeface="PF DinText Pro" panose="02000506020000090004" pitchFamily="2" charset="0"/>
              </a:rPr>
              <a:t>Guide From The Side</a:t>
            </a:r>
          </a:p>
          <a:p>
            <a:pPr>
              <a:lnSpc>
                <a:spcPct val="150000"/>
              </a:lnSpc>
            </a:pPr>
            <a:r>
              <a:rPr lang="en-US" dirty="0" smtClean="0">
                <a:latin typeface="PF DinText Pro" panose="02000506020000090004" pitchFamily="2" charset="0"/>
              </a:rPr>
              <a:t>Use the Socratic Method</a:t>
            </a:r>
          </a:p>
          <a:p>
            <a:pPr>
              <a:lnSpc>
                <a:spcPct val="150000"/>
              </a:lnSpc>
            </a:pPr>
            <a:r>
              <a:rPr lang="en-US" dirty="0" smtClean="0">
                <a:latin typeface="PF DinText Pro" panose="02000506020000090004" pitchFamily="2" charset="0"/>
              </a:rPr>
              <a:t>Create a Positive Learning Loop</a:t>
            </a:r>
          </a:p>
          <a:p>
            <a:pPr>
              <a:lnSpc>
                <a:spcPct val="150000"/>
              </a:lnSpc>
            </a:pPr>
            <a:r>
              <a:rPr lang="en-US" dirty="0" smtClean="0">
                <a:latin typeface="PF DinText Pro" panose="02000506020000090004" pitchFamily="2" charset="0"/>
              </a:rPr>
              <a:t>Focus on both “What” and “Why?”</a:t>
            </a:r>
          </a:p>
          <a:p>
            <a:pPr>
              <a:lnSpc>
                <a:spcPct val="150000"/>
              </a:lnSpc>
            </a:pPr>
            <a:r>
              <a:rPr lang="en-US" dirty="0" smtClean="0">
                <a:latin typeface="PF DinText Pro" panose="02000506020000090004" pitchFamily="2" charset="0"/>
              </a:rPr>
              <a:t>Build shared accountability</a:t>
            </a:r>
          </a:p>
          <a:p>
            <a:endParaRPr lang="en-US" dirty="0" smtClean="0">
              <a:latin typeface="PF DinText Pro" panose="02000506020000090004" pitchFamily="2" charset="0"/>
            </a:endParaRPr>
          </a:p>
          <a:p>
            <a:endParaRPr lang="en-US" dirty="0">
              <a:latin typeface="PF DinText Pro" panose="02000506020000090004" pitchFamily="2" charset="0"/>
            </a:endParaRPr>
          </a:p>
        </p:txBody>
      </p:sp>
      <p:sp>
        <p:nvSpPr>
          <p:cNvPr id="3" name="Title 2"/>
          <p:cNvSpPr>
            <a:spLocks noGrp="1"/>
          </p:cNvSpPr>
          <p:nvPr>
            <p:ph type="title"/>
          </p:nvPr>
        </p:nvSpPr>
        <p:spPr>
          <a:xfrm>
            <a:off x="2362200" y="381000"/>
            <a:ext cx="6794057" cy="800100"/>
          </a:xfrm>
        </p:spPr>
        <p:txBody>
          <a:bodyPr/>
          <a:lstStyle/>
          <a:p>
            <a:pPr algn="l"/>
            <a:r>
              <a:rPr lang="en-US" sz="2800" dirty="0" smtClean="0">
                <a:solidFill>
                  <a:srgbClr val="FFFF00"/>
                </a:solidFill>
                <a:latin typeface="PF DinText Pro" panose="02000506020000090004" pitchFamily="2" charset="0"/>
              </a:rPr>
              <a:t>Key training techniques</a:t>
            </a:r>
            <a:endParaRPr lang="en-US" sz="2800" dirty="0">
              <a:solidFill>
                <a:srgbClr val="FFFF00"/>
              </a:solidFill>
              <a:latin typeface="PF DinText Pro" panose="02000506020000090004" pitchFamily="2" charset="0"/>
            </a:endParaRPr>
          </a:p>
        </p:txBody>
      </p:sp>
    </p:spTree>
    <p:extLst>
      <p:ext uri="{BB962C8B-B14F-4D97-AF65-F5344CB8AC3E}">
        <p14:creationId xmlns:p14="http://schemas.microsoft.com/office/powerpoint/2010/main" val="87425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0"/>
            <a:ext cx="8636000" cy="2123658"/>
          </a:xfrm>
          <a:prstGeom prst="rect">
            <a:avLst/>
          </a:prstGeom>
          <a:noFill/>
        </p:spPr>
        <p:txBody>
          <a:bodyPr wrap="square">
            <a:spAutoFit/>
          </a:bodyPr>
          <a:lstStyle/>
          <a:p>
            <a:pPr algn="ctr" fontAlgn="auto">
              <a:spcBef>
                <a:spcPts val="0"/>
              </a:spcBef>
              <a:spcAft>
                <a:spcPts val="0"/>
              </a:spcAft>
              <a:defRPr/>
            </a:pPr>
            <a:r>
              <a:rPr lang="en-US" sz="6600" b="1" dirty="0" smtClean="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rPr>
              <a:t>SAMPLE</a:t>
            </a:r>
          </a:p>
          <a:p>
            <a:pPr algn="ctr" fontAlgn="auto">
              <a:spcBef>
                <a:spcPts val="0"/>
              </a:spcBef>
              <a:spcAft>
                <a:spcPts val="0"/>
              </a:spcAft>
              <a:defRPr/>
            </a:pPr>
            <a:r>
              <a:rPr lang="en-US" sz="6600" b="1" dirty="0" smtClean="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rPr>
              <a:t>TRAINING EXERCISES</a:t>
            </a:r>
            <a:endParaRPr lang="en-US" sz="6600" b="1" dirty="0">
              <a:ln>
                <a:solidFill>
                  <a:schemeClr val="bg1"/>
                </a:solidFill>
              </a:ln>
              <a:solidFill>
                <a:srgbClr val="F4EA28"/>
              </a:solidFill>
              <a:effectLst>
                <a:outerShdw blurRad="50800" dist="88900" dir="2700000">
                  <a:srgbClr val="000000"/>
                </a:outerShdw>
              </a:effectLst>
              <a:latin typeface="PF DinText Pro" panose="02000506020000090004" pitchFamily="2" charset="0"/>
              <a:cs typeface="STOMPER"/>
            </a:endParaRPr>
          </a:p>
        </p:txBody>
      </p:sp>
    </p:spTree>
    <p:extLst>
      <p:ext uri="{BB962C8B-B14F-4D97-AF65-F5344CB8AC3E}">
        <p14:creationId xmlns:p14="http://schemas.microsoft.com/office/powerpoint/2010/main" val="261593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Clarify/Define</a:t>
            </a:r>
            <a:endParaRPr lang="en-US" sz="2800" dirty="0">
              <a:solidFill>
                <a:srgbClr val="F4EA28"/>
              </a:solidFill>
              <a:latin typeface="PF DinText Pro" panose="02000506020000090004" pitchFamily="2" charset="0"/>
            </a:endParaRPr>
          </a:p>
        </p:txBody>
      </p:sp>
      <p:grpSp>
        <p:nvGrpSpPr>
          <p:cNvPr id="5" name="Group 8"/>
          <p:cNvGrpSpPr>
            <a:grpSpLocks/>
          </p:cNvGrpSpPr>
          <p:nvPr/>
        </p:nvGrpSpPr>
        <p:grpSpPr bwMode="auto">
          <a:xfrm>
            <a:off x="1524105" y="2290762"/>
            <a:ext cx="6705495" cy="2662238"/>
            <a:chOff x="-990" y="234"/>
            <a:chExt cx="3263" cy="1642"/>
          </a:xfrm>
        </p:grpSpPr>
        <p:sp>
          <p:nvSpPr>
            <p:cNvPr id="6" name="Rectangle 9"/>
            <p:cNvSpPr>
              <a:spLocks/>
            </p:cNvSpPr>
            <p:nvPr/>
          </p:nvSpPr>
          <p:spPr bwMode="auto">
            <a:xfrm>
              <a:off x="240" y="234"/>
              <a:ext cx="2033" cy="1642"/>
            </a:xfrm>
            <a:prstGeom prst="rect">
              <a:avLst/>
            </a:prstGeom>
            <a:noFill/>
            <a:ln w="12700" cap="flat">
              <a:noFill/>
              <a:miter lim="800000"/>
              <a:headEnd type="none" w="med" len="med"/>
              <a:tailEnd type="none" w="med" len="med"/>
            </a:ln>
            <a:effectLst/>
          </p:spPr>
          <p:txBody>
            <a:bodyPr lIns="0" tIns="0" rIns="0" bIns="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r" fontAlgn="auto">
                <a:spcBef>
                  <a:spcPts val="0"/>
                </a:spcBef>
                <a:spcAft>
                  <a:spcPts val="0"/>
                </a:spcAft>
                <a:defRPr/>
              </a:pPr>
              <a:r>
                <a:rPr lang="en-US" sz="4800" dirty="0" smtClean="0">
                  <a:ln/>
                  <a:solidFill>
                    <a:srgbClr val="FFC000"/>
                  </a:solidFill>
                  <a:effectLst>
                    <a:outerShdw blurRad="38100" dist="38100" dir="2700000" algn="tl">
                      <a:srgbClr val="000000">
                        <a:alpha val="43137"/>
                      </a:srgbClr>
                    </a:outerShdw>
                  </a:effectLst>
                  <a:latin typeface="PF DinText Pro" panose="02000506020000090004" pitchFamily="2" charset="0"/>
                  <a:ea typeface="Marker Felt" charset="0"/>
                  <a:cs typeface="Marker Felt" charset="0"/>
                  <a:sym typeface="Marker Felt" charset="0"/>
                </a:rPr>
                <a:t>CCOUNTABILITY</a:t>
              </a:r>
              <a:endParaRPr lang="en-US" sz="4800" dirty="0">
                <a:ln/>
                <a:solidFill>
                  <a:srgbClr val="FFC000"/>
                </a:solidFill>
                <a:effectLst>
                  <a:outerShdw blurRad="38100" dist="38100" dir="2700000" algn="tl">
                    <a:srgbClr val="000000">
                      <a:alpha val="43137"/>
                    </a:srgbClr>
                  </a:outerShdw>
                </a:effectLst>
                <a:latin typeface="PF DinText Pro" panose="02000506020000090004" pitchFamily="2" charset="0"/>
                <a:ea typeface="Marker Felt" charset="0"/>
                <a:cs typeface="Marker Felt" charset="0"/>
                <a:sym typeface="Marker Felt" charset="0"/>
              </a:endParaRPr>
            </a:p>
          </p:txBody>
        </p:sp>
        <p:pic>
          <p:nvPicPr>
            <p:cNvPr id="7" name="Picture 10"/>
            <p:cNvPicPr>
              <a:picLocks noChangeArrowheads="1"/>
            </p:cNvPicPr>
            <p:nvPr/>
          </p:nvPicPr>
          <p:blipFill>
            <a:blip r:embed="rId2"/>
            <a:srcRect/>
            <a:stretch>
              <a:fillRect/>
            </a:stretch>
          </p:blipFill>
          <p:spPr bwMode="auto">
            <a:xfrm>
              <a:off x="-990" y="234"/>
              <a:ext cx="1267" cy="1407"/>
            </a:xfrm>
            <a:prstGeom prst="rect">
              <a:avLst/>
            </a:prstGeom>
            <a:noFill/>
            <a:ln w="12700">
              <a:noFill/>
              <a:miter lim="800000"/>
              <a:headEnd/>
              <a:tailEnd/>
            </a:ln>
          </p:spPr>
        </p:pic>
      </p:grpSp>
    </p:spTree>
    <p:extLst>
      <p:ext uri="{BB962C8B-B14F-4D97-AF65-F5344CB8AC3E}">
        <p14:creationId xmlns:p14="http://schemas.microsoft.com/office/powerpoint/2010/main" val="82215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effectLst>
                  <a:outerShdw blurRad="38100" dist="38100" dir="2700000" algn="tl">
                    <a:srgbClr val="000000">
                      <a:alpha val="43137"/>
                    </a:srgbClr>
                  </a:outerShdw>
                </a:effectLst>
                <a:latin typeface="PF DinText Pro" panose="02000506020000090004" pitchFamily="2" charset="0"/>
              </a:rPr>
              <a:t>CLARIFY/DEFINE</a:t>
            </a:r>
            <a:endParaRPr lang="en-US" sz="2800" dirty="0">
              <a:solidFill>
                <a:srgbClr val="F4EA28"/>
              </a:solidFill>
              <a:effectLst>
                <a:outerShdw blurRad="38100" dist="38100" dir="2700000" algn="tl">
                  <a:srgbClr val="000000">
                    <a:alpha val="43137"/>
                  </a:srgbClr>
                </a:outerShdw>
              </a:effectLst>
              <a:latin typeface="PF DinText Pro" panose="02000506020000090004" pitchFamily="2" charset="0"/>
            </a:endParaRPr>
          </a:p>
        </p:txBody>
      </p:sp>
      <p:sp>
        <p:nvSpPr>
          <p:cNvPr id="2" name="TextBox 1"/>
          <p:cNvSpPr txBox="1"/>
          <p:nvPr/>
        </p:nvSpPr>
        <p:spPr>
          <a:xfrm>
            <a:off x="0" y="2590800"/>
            <a:ext cx="9067800" cy="2123658"/>
          </a:xfrm>
          <a:prstGeom prst="rect">
            <a:avLst/>
          </a:prstGeom>
          <a:noFill/>
        </p:spPr>
        <p:txBody>
          <a:bodyPr wrap="square" rtlCol="0">
            <a:spAutoFit/>
          </a:bodyPr>
          <a:lstStyle/>
          <a:p>
            <a:pPr algn="ctr"/>
            <a:r>
              <a:rPr lang="en-US" sz="4400" dirty="0" smtClean="0">
                <a:solidFill>
                  <a:schemeClr val="bg1"/>
                </a:solidFill>
                <a:latin typeface="PF DinText Pro" panose="02000506020000090004" pitchFamily="2" charset="0"/>
              </a:rPr>
              <a:t>Living honestly and having integrity with every decision you make.  </a:t>
            </a:r>
          </a:p>
          <a:p>
            <a:pPr algn="ctr"/>
            <a:r>
              <a:rPr lang="en-US" sz="4400" dirty="0" smtClean="0">
                <a:solidFill>
                  <a:schemeClr val="bg1"/>
                </a:solidFill>
                <a:latin typeface="PF DinText Pro" panose="02000506020000090004" pitchFamily="2" charset="0"/>
              </a:rPr>
              <a:t>Refuse to rationalize bad decisions.</a:t>
            </a:r>
            <a:endParaRPr lang="en-US" sz="4400" dirty="0">
              <a:solidFill>
                <a:schemeClr val="bg1"/>
              </a:solidFill>
              <a:latin typeface="PF DinText Pro" panose="02000506020000090004" pitchFamily="2" charset="0"/>
            </a:endParaRPr>
          </a:p>
        </p:txBody>
      </p:sp>
    </p:spTree>
    <p:extLst>
      <p:ext uri="{BB962C8B-B14F-4D97-AF65-F5344CB8AC3E}">
        <p14:creationId xmlns:p14="http://schemas.microsoft.com/office/powerpoint/2010/main" val="279649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2400" y="1600200"/>
            <a:ext cx="5384800" cy="4038600"/>
          </a:xfrm>
          <a:prstGeom prst="rect">
            <a:avLst/>
          </a:prstGeom>
        </p:spPr>
      </p:pic>
      <p:sp>
        <p:nvSpPr>
          <p:cNvPr id="5" name="TextBox 4"/>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SIGNS OF HOPE</a:t>
            </a:r>
            <a:endParaRPr lang="en-US" sz="2800" cap="all" dirty="0">
              <a:solidFill>
                <a:srgbClr val="F4EA28"/>
              </a:solidFill>
              <a:latin typeface="PF DinText Pro" panose="02000506020000090004" pitchFamily="2" charset="0"/>
              <a:cs typeface="STOMPER"/>
            </a:endParaRPr>
          </a:p>
        </p:txBody>
      </p:sp>
    </p:spTree>
    <p:extLst>
      <p:ext uri="{BB962C8B-B14F-4D97-AF65-F5344CB8AC3E}">
        <p14:creationId xmlns:p14="http://schemas.microsoft.com/office/powerpoint/2010/main" val="179964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COMMIT/DISCUSS</a:t>
            </a:r>
            <a:endParaRPr lang="en-US" sz="2800" dirty="0">
              <a:solidFill>
                <a:srgbClr val="F4EA28"/>
              </a:solidFill>
              <a:latin typeface="PF DinText Pro" panose="02000506020000090004" pitchFamily="2" charset="0"/>
            </a:endParaRPr>
          </a:p>
        </p:txBody>
      </p:sp>
      <p:sp>
        <p:nvSpPr>
          <p:cNvPr id="4" name="TextBox 3"/>
          <p:cNvSpPr txBox="1"/>
          <p:nvPr/>
        </p:nvSpPr>
        <p:spPr>
          <a:xfrm>
            <a:off x="1066800" y="2146280"/>
            <a:ext cx="7467600" cy="1754326"/>
          </a:xfrm>
          <a:prstGeom prst="rect">
            <a:avLst/>
          </a:prstGeom>
          <a:noFill/>
        </p:spPr>
        <p:txBody>
          <a:bodyPr wrap="square" rtlCol="0">
            <a:spAutoFit/>
          </a:bodyPr>
          <a:lstStyle/>
          <a:p>
            <a:pPr algn="ctr"/>
            <a:r>
              <a:rPr lang="en-US" sz="5400" dirty="0" smtClean="0">
                <a:solidFill>
                  <a:schemeClr val="bg1"/>
                </a:solidFill>
                <a:latin typeface="PF DinText Pro" panose="02000506020000090004" pitchFamily="2" charset="0"/>
              </a:rPr>
              <a:t>Has anyone ever questioned your honesty?</a:t>
            </a:r>
            <a:endParaRPr lang="en-US" sz="5400" dirty="0">
              <a:solidFill>
                <a:schemeClr val="bg1"/>
              </a:solidFill>
              <a:latin typeface="PF DinText Pro" panose="02000506020000090004" pitchFamily="2" charset="0"/>
            </a:endParaRPr>
          </a:p>
        </p:txBody>
      </p:sp>
    </p:spTree>
    <p:extLst>
      <p:ext uri="{BB962C8B-B14F-4D97-AF65-F5344CB8AC3E}">
        <p14:creationId xmlns:p14="http://schemas.microsoft.com/office/powerpoint/2010/main" val="288393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COMMIT/DISCUSS</a:t>
            </a:r>
            <a:endParaRPr lang="en-US" sz="2800" dirty="0">
              <a:solidFill>
                <a:srgbClr val="F4EA28"/>
              </a:solidFill>
              <a:latin typeface="PF DinText Pro" panose="02000506020000090004" pitchFamily="2" charset="0"/>
            </a:endParaRPr>
          </a:p>
        </p:txBody>
      </p:sp>
      <p:sp>
        <p:nvSpPr>
          <p:cNvPr id="4" name="TextBox 3"/>
          <p:cNvSpPr txBox="1"/>
          <p:nvPr/>
        </p:nvSpPr>
        <p:spPr>
          <a:xfrm>
            <a:off x="1066800" y="2146280"/>
            <a:ext cx="7467600" cy="2585323"/>
          </a:xfrm>
          <a:prstGeom prst="rect">
            <a:avLst/>
          </a:prstGeom>
          <a:noFill/>
        </p:spPr>
        <p:txBody>
          <a:bodyPr wrap="square" rtlCol="0">
            <a:spAutoFit/>
          </a:bodyPr>
          <a:lstStyle/>
          <a:p>
            <a:pPr algn="ctr"/>
            <a:r>
              <a:rPr lang="en-US" sz="5400" dirty="0" smtClean="0">
                <a:solidFill>
                  <a:schemeClr val="bg1"/>
                </a:solidFill>
                <a:latin typeface="PF DinText Pro" panose="02000506020000090004" pitchFamily="2" charset="0"/>
              </a:rPr>
              <a:t>Is it ever okay to do something you know is wrong?</a:t>
            </a:r>
            <a:endParaRPr lang="en-US" sz="5400" dirty="0">
              <a:solidFill>
                <a:schemeClr val="bg1"/>
              </a:solidFill>
              <a:latin typeface="PF DinText Pro" panose="02000506020000090004" pitchFamily="2" charset="0"/>
            </a:endParaRPr>
          </a:p>
        </p:txBody>
      </p:sp>
    </p:spTree>
    <p:extLst>
      <p:ext uri="{BB962C8B-B14F-4D97-AF65-F5344CB8AC3E}">
        <p14:creationId xmlns:p14="http://schemas.microsoft.com/office/powerpoint/2010/main" val="104022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COMMIT/DISCUSS</a:t>
            </a:r>
            <a:endParaRPr lang="en-US" sz="2800" dirty="0">
              <a:solidFill>
                <a:srgbClr val="F4EA28"/>
              </a:solidFill>
              <a:latin typeface="PF DinText Pro" panose="02000506020000090004" pitchFamily="2" charset="0"/>
            </a:endParaRPr>
          </a:p>
        </p:txBody>
      </p:sp>
      <p:sp>
        <p:nvSpPr>
          <p:cNvPr id="4" name="TextBox 3"/>
          <p:cNvSpPr txBox="1"/>
          <p:nvPr/>
        </p:nvSpPr>
        <p:spPr>
          <a:xfrm>
            <a:off x="1066800" y="2146280"/>
            <a:ext cx="7467600" cy="1754326"/>
          </a:xfrm>
          <a:prstGeom prst="rect">
            <a:avLst/>
          </a:prstGeom>
          <a:noFill/>
        </p:spPr>
        <p:txBody>
          <a:bodyPr wrap="square" rtlCol="0">
            <a:spAutoFit/>
          </a:bodyPr>
          <a:lstStyle/>
          <a:p>
            <a:pPr algn="ctr"/>
            <a:r>
              <a:rPr lang="en-US" sz="5400" dirty="0" smtClean="0">
                <a:solidFill>
                  <a:schemeClr val="bg1"/>
                </a:solidFill>
                <a:latin typeface="PF DinText Pro" panose="02000506020000090004" pitchFamily="2" charset="0"/>
              </a:rPr>
              <a:t>What are the different degrees of honesty?</a:t>
            </a:r>
            <a:endParaRPr lang="en-US" sz="5400" dirty="0">
              <a:solidFill>
                <a:schemeClr val="bg1"/>
              </a:solidFill>
              <a:latin typeface="PF DinText Pro" panose="02000506020000090004" pitchFamily="2" charset="0"/>
            </a:endParaRPr>
          </a:p>
        </p:txBody>
      </p:sp>
    </p:spTree>
    <p:extLst>
      <p:ext uri="{BB962C8B-B14F-4D97-AF65-F5344CB8AC3E}">
        <p14:creationId xmlns:p14="http://schemas.microsoft.com/office/powerpoint/2010/main" val="32122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752600"/>
            <a:ext cx="9144000" cy="4678363"/>
          </a:xfrm>
        </p:spPr>
        <p:txBody>
          <a:bodyPr/>
          <a:lstStyle/>
          <a:p>
            <a:pPr>
              <a:spcBef>
                <a:spcPts val="0"/>
              </a:spcBef>
              <a:spcAft>
                <a:spcPts val="2400"/>
              </a:spcAft>
            </a:pPr>
            <a:r>
              <a:rPr lang="en-US" sz="2800" dirty="0" smtClean="0">
                <a:latin typeface="PF DinText Pro" panose="02000506020000090004" pitchFamily="2" charset="0"/>
              </a:rPr>
              <a:t>Follow the rules at work, even when no one is looking</a:t>
            </a:r>
            <a:endParaRPr lang="en-US" sz="2800" i="1" dirty="0" smtClean="0">
              <a:latin typeface="PF DinText Pro" panose="02000506020000090004" pitchFamily="2" charset="0"/>
            </a:endParaRPr>
          </a:p>
          <a:p>
            <a:pPr>
              <a:spcBef>
                <a:spcPts val="0"/>
              </a:spcBef>
              <a:spcAft>
                <a:spcPts val="2400"/>
              </a:spcAft>
            </a:pPr>
            <a:r>
              <a:rPr lang="en-US" sz="2800" dirty="0" smtClean="0">
                <a:latin typeface="PF DinText Pro" panose="02000506020000090004" pitchFamily="2" charset="0"/>
              </a:rPr>
              <a:t>Build a reputation for trust and accountability</a:t>
            </a:r>
          </a:p>
          <a:p>
            <a:pPr>
              <a:spcBef>
                <a:spcPts val="0"/>
              </a:spcBef>
              <a:spcAft>
                <a:spcPts val="2400"/>
              </a:spcAft>
            </a:pPr>
            <a:r>
              <a:rPr lang="en-US" sz="2800" dirty="0" smtClean="0">
                <a:latin typeface="PF DinText Pro" panose="02000506020000090004" pitchFamily="2" charset="0"/>
              </a:rPr>
              <a:t>Maintain honesty and integrity, even when they make a mistake</a:t>
            </a:r>
          </a:p>
          <a:p>
            <a:pPr>
              <a:spcBef>
                <a:spcPts val="0"/>
              </a:spcBef>
              <a:spcAft>
                <a:spcPts val="2400"/>
              </a:spcAft>
            </a:pPr>
            <a:r>
              <a:rPr lang="en-US" sz="2800" dirty="0" smtClean="0">
                <a:latin typeface="PF DinText Pro" panose="02000506020000090004" pitchFamily="2" charset="0"/>
              </a:rPr>
              <a:t>Have standards for their own actions and follow company rules</a:t>
            </a:r>
          </a:p>
          <a:p>
            <a:pPr>
              <a:spcBef>
                <a:spcPts val="0"/>
              </a:spcBef>
              <a:spcAft>
                <a:spcPts val="2400"/>
              </a:spcAft>
            </a:pPr>
            <a:r>
              <a:rPr lang="en-US" sz="2800" dirty="0" smtClean="0">
                <a:latin typeface="PF DinText Pro" panose="02000506020000090004" pitchFamily="2" charset="0"/>
              </a:rPr>
              <a:t>Build good habits by being honest, no matter the cost</a:t>
            </a:r>
          </a:p>
          <a:p>
            <a:pPr>
              <a:spcBef>
                <a:spcPts val="0"/>
              </a:spcBef>
            </a:pPr>
            <a:endParaRPr lang="en-US" dirty="0" smtClean="0">
              <a:latin typeface="PF DinText Pro" panose="02000506020000090004" pitchFamily="2" charset="0"/>
            </a:endParaRPr>
          </a:p>
          <a:p>
            <a:pPr>
              <a:spcBef>
                <a:spcPts val="0"/>
              </a:spcBef>
            </a:pPr>
            <a:endParaRPr lang="en-US" dirty="0">
              <a:latin typeface="PF DinText Pro" panose="02000506020000090004" pitchFamily="2" charset="0"/>
            </a:endParaRPr>
          </a:p>
        </p:txBody>
      </p:sp>
      <p:sp>
        <p:nvSpPr>
          <p:cNvPr id="3" name="Title 2"/>
          <p:cNvSpPr>
            <a:spLocks noGrp="1"/>
          </p:cNvSpPr>
          <p:nvPr>
            <p:ph type="title"/>
          </p:nvPr>
        </p:nvSpPr>
        <p:spPr>
          <a:xfrm>
            <a:off x="2362200" y="381000"/>
            <a:ext cx="6794057" cy="800100"/>
          </a:xfrm>
        </p:spPr>
        <p:txBody>
          <a:bodyPr/>
          <a:lstStyle/>
          <a:p>
            <a:pPr algn="l"/>
            <a:r>
              <a:rPr lang="en-US" sz="2800" dirty="0" smtClean="0">
                <a:solidFill>
                  <a:srgbClr val="FFFF00"/>
                </a:solidFill>
                <a:latin typeface="PF DinText Pro" panose="02000506020000090004" pitchFamily="2" charset="0"/>
              </a:rPr>
              <a:t>Employer expectations</a:t>
            </a:r>
            <a:endParaRPr lang="en-US" sz="2800" dirty="0">
              <a:solidFill>
                <a:srgbClr val="FFFF00"/>
              </a:solidFill>
              <a:latin typeface="PF DinText Pro" panose="02000506020000090004" pitchFamily="2" charset="0"/>
            </a:endParaRPr>
          </a:p>
        </p:txBody>
      </p:sp>
    </p:spTree>
    <p:extLst>
      <p:ext uri="{BB962C8B-B14F-4D97-AF65-F5344CB8AC3E}">
        <p14:creationId xmlns:p14="http://schemas.microsoft.com/office/powerpoint/2010/main" val="209033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1562" y="1131570"/>
            <a:ext cx="6931830" cy="5040630"/>
          </a:xfrm>
        </p:spPr>
        <p:txBody>
          <a:bodyPr>
            <a:normAutofit fontScale="85000" lnSpcReduction="10000"/>
          </a:bodyPr>
          <a:lstStyle/>
          <a:p>
            <a:pPr marL="0" indent="0">
              <a:buNone/>
            </a:pPr>
            <a:r>
              <a:rPr lang="en-US" b="1" dirty="0"/>
              <a:t>Squares </a:t>
            </a:r>
            <a:r>
              <a:rPr lang="en-US" dirty="0"/>
              <a:t>are organized and hard workers. Squares like structure and rules and dislike situations </a:t>
            </a:r>
            <a:r>
              <a:rPr lang="en-US" dirty="0" smtClean="0"/>
              <a:t>in which </a:t>
            </a:r>
            <a:r>
              <a:rPr lang="en-US" dirty="0"/>
              <a:t>they don’t know what is expected of them. “Tell me the deadlines and I’ll get the job done,” </a:t>
            </a:r>
            <a:r>
              <a:rPr lang="en-US" dirty="0" smtClean="0"/>
              <a:t>Squares say </a:t>
            </a:r>
            <a:r>
              <a:rPr lang="en-US" dirty="0"/>
              <a:t>- And they deliver. They prefer working alone to team work. Logical, they think sequentially…a, b, </a:t>
            </a:r>
            <a:r>
              <a:rPr lang="en-US" dirty="0" smtClean="0"/>
              <a:t>c, d</a:t>
            </a:r>
            <a:r>
              <a:rPr lang="en-US" dirty="0"/>
              <a:t>. They collect loads of data and file it so information is easy to locate; but have trouble saying, “I’ve </a:t>
            </a:r>
            <a:r>
              <a:rPr lang="en-US" dirty="0" smtClean="0"/>
              <a:t>got enough </a:t>
            </a:r>
            <a:r>
              <a:rPr lang="en-US" dirty="0"/>
              <a:t>information.” Squares are slow to make decisions and are resistant to change. They will always </a:t>
            </a:r>
            <a:r>
              <a:rPr lang="en-US" dirty="0" smtClean="0"/>
              <a:t>ask ‘why</a:t>
            </a:r>
            <a:r>
              <a:rPr lang="en-US" dirty="0"/>
              <a:t>’ when asked to do a task differently.</a:t>
            </a:r>
          </a:p>
        </p:txBody>
      </p:sp>
      <p:sp>
        <p:nvSpPr>
          <p:cNvPr id="4" name="Rectangle 3"/>
          <p:cNvSpPr/>
          <p:nvPr/>
        </p:nvSpPr>
        <p:spPr>
          <a:xfrm>
            <a:off x="689962" y="2022708"/>
            <a:ext cx="1371600" cy="1371600"/>
          </a:xfrm>
          <a:prstGeom prst="rect">
            <a:avLst/>
          </a:prstGeom>
          <a:solidFill>
            <a:schemeClr val="tx1"/>
          </a:solidFill>
          <a:ln w="12700" cap="flat" cmpd="sng" algn="ctr">
            <a:solidFill>
              <a:srgbClr val="5B9BD5">
                <a:shade val="50000"/>
              </a:srgbClr>
            </a:solidFill>
            <a:prstDash val="solid"/>
            <a:miter lim="800000"/>
          </a:ln>
          <a:effectLst>
            <a:outerShdw blurRad="50800" dist="38100" algn="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What shape is your personality?</a:t>
            </a:r>
            <a:endParaRPr lang="en-US" sz="2800" dirty="0">
              <a:solidFill>
                <a:srgbClr val="F4EA28"/>
              </a:solidFill>
              <a:latin typeface="PF DinText Pro" panose="02000506020000090004" pitchFamily="2" charset="0"/>
            </a:endParaRPr>
          </a:p>
        </p:txBody>
      </p:sp>
    </p:spTree>
    <p:extLst>
      <p:ext uri="{BB962C8B-B14F-4D97-AF65-F5344CB8AC3E}">
        <p14:creationId xmlns:p14="http://schemas.microsoft.com/office/powerpoint/2010/main" val="301989114"/>
      </p:ext>
    </p:extLst>
  </p:cSld>
  <p:clrMapOvr>
    <a:masterClrMapping/>
  </p:clrMapOvr>
  <p:transition spd="med" advClick="0" advTm="5000">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5714" y="1131570"/>
            <a:ext cx="7007678" cy="5116830"/>
          </a:xfrm>
        </p:spPr>
        <p:txBody>
          <a:bodyPr>
            <a:normAutofit fontScale="85000" lnSpcReduction="10000"/>
          </a:bodyPr>
          <a:lstStyle/>
          <a:p>
            <a:pPr marL="0" indent="0">
              <a:buNone/>
            </a:pPr>
            <a:r>
              <a:rPr lang="en-US" b="1" dirty="0"/>
              <a:t>Triangles </a:t>
            </a:r>
            <a:r>
              <a:rPr lang="en-US" dirty="0"/>
              <a:t>are natural leaders. Triangles are decisive and able to focus on the goal. Triangles </a:t>
            </a:r>
            <a:r>
              <a:rPr lang="en-US" dirty="0" smtClean="0"/>
              <a:t>have confidence </a:t>
            </a:r>
            <a:r>
              <a:rPr lang="en-US" dirty="0"/>
              <a:t>in themselves and in their opinions. Triangles will not hesitate to tell everyone else the </a:t>
            </a:r>
            <a:r>
              <a:rPr lang="en-US" dirty="0" smtClean="0"/>
              <a:t>way the </a:t>
            </a:r>
            <a:r>
              <a:rPr lang="en-US" dirty="0"/>
              <a:t>world is. Triangles can be dogmatic and shoot from the hip. They like recognition and are delighted </a:t>
            </a:r>
            <a:r>
              <a:rPr lang="en-US" dirty="0" smtClean="0"/>
              <a:t>to tell </a:t>
            </a:r>
            <a:r>
              <a:rPr lang="en-US" dirty="0"/>
              <a:t>people about their accomplishments. Triangles can be self-centered and egotistical. They put stock </a:t>
            </a:r>
            <a:r>
              <a:rPr lang="en-US" dirty="0" smtClean="0"/>
              <a:t>in status </a:t>
            </a:r>
            <a:r>
              <a:rPr lang="en-US" dirty="0"/>
              <a:t>symbols. American business has been run by triangles. Triangles make decisions quickly and </a:t>
            </a:r>
            <a:r>
              <a:rPr lang="en-US" dirty="0" smtClean="0"/>
              <a:t>are energized </a:t>
            </a:r>
            <a:r>
              <a:rPr lang="en-US" dirty="0"/>
              <a:t>by change when it moves toward a goal.</a:t>
            </a:r>
          </a:p>
        </p:txBody>
      </p:sp>
      <p:sp>
        <p:nvSpPr>
          <p:cNvPr id="5" name="Isosceles Triangle 4"/>
          <p:cNvSpPr/>
          <p:nvPr/>
        </p:nvSpPr>
        <p:spPr>
          <a:xfrm>
            <a:off x="614114" y="2078614"/>
            <a:ext cx="1371600" cy="1371600"/>
          </a:xfrm>
          <a:prstGeom prst="triangle">
            <a:avLst/>
          </a:prstGeom>
          <a:solidFill>
            <a:schemeClr val="tx1"/>
          </a:solidFill>
          <a:ln w="12700" cap="flat" cmpd="sng" algn="ctr">
            <a:solidFill>
              <a:srgbClr val="5B9BD5">
                <a:shade val="50000"/>
              </a:srgbClr>
            </a:solidFill>
            <a:prstDash val="solid"/>
            <a:miter lim="800000"/>
          </a:ln>
          <a:effectLst>
            <a:outerShdw blurRad="50800" dist="38100" algn="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What shape is your personality?</a:t>
            </a:r>
            <a:endParaRPr lang="en-US" sz="2800" dirty="0">
              <a:solidFill>
                <a:srgbClr val="F4EA28"/>
              </a:solidFill>
              <a:latin typeface="PF DinText Pro" panose="02000506020000090004" pitchFamily="2" charset="0"/>
            </a:endParaRPr>
          </a:p>
        </p:txBody>
      </p:sp>
    </p:spTree>
    <p:extLst>
      <p:ext uri="{BB962C8B-B14F-4D97-AF65-F5344CB8AC3E}">
        <p14:creationId xmlns:p14="http://schemas.microsoft.com/office/powerpoint/2010/main" val="2733506389"/>
      </p:ext>
    </p:extLst>
  </p:cSld>
  <p:clrMapOvr>
    <a:masterClrMapping/>
  </p:clrMapOvr>
  <p:transition spd="med" advClick="0" advTm="5000">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8574" y="1131570"/>
            <a:ext cx="6984818" cy="5040630"/>
          </a:xfrm>
        </p:spPr>
        <p:txBody>
          <a:bodyPr>
            <a:normAutofit fontScale="85000" lnSpcReduction="10000"/>
          </a:bodyPr>
          <a:lstStyle/>
          <a:p>
            <a:pPr marL="0" indent="0">
              <a:buNone/>
            </a:pPr>
            <a:r>
              <a:rPr lang="en-US" b="1" dirty="0"/>
              <a:t>Pentagons </a:t>
            </a:r>
            <a:r>
              <a:rPr lang="en-US" dirty="0"/>
              <a:t>are seekers and explorers and searching for ways in which they can grow and </a:t>
            </a:r>
            <a:r>
              <a:rPr lang="en-US" dirty="0" smtClean="0"/>
              <a:t>change. Pentagons </a:t>
            </a:r>
            <a:r>
              <a:rPr lang="en-US" dirty="0"/>
              <a:t>ask ‘who am I?’ and ‘what is the world about?’ They are the most receptive of the five </a:t>
            </a:r>
            <a:r>
              <a:rPr lang="en-US" dirty="0" smtClean="0"/>
              <a:t>shapes to </a:t>
            </a:r>
            <a:r>
              <a:rPr lang="en-US" dirty="0"/>
              <a:t>new learning. Pentagons are the only shape that’s not frozen, and they can cause their </a:t>
            </a:r>
            <a:r>
              <a:rPr lang="en-US" dirty="0" smtClean="0"/>
              <a:t>co-workers confusion </a:t>
            </a:r>
            <a:r>
              <a:rPr lang="en-US" dirty="0"/>
              <a:t>when they change from day to day. All people go through pentagon periods when they’re in </a:t>
            </a:r>
            <a:r>
              <a:rPr lang="en-US" dirty="0" smtClean="0"/>
              <a:t>a state </a:t>
            </a:r>
            <a:r>
              <a:rPr lang="en-US" dirty="0"/>
              <a:t>of change. Pentagons have difficulty making decisions as they can see all sides. They thrive on </a:t>
            </a:r>
            <a:r>
              <a:rPr lang="en-US" dirty="0" smtClean="0"/>
              <a:t>change as </a:t>
            </a:r>
            <a:r>
              <a:rPr lang="en-US" dirty="0"/>
              <a:t>they want to experience new ways of doing things.</a:t>
            </a:r>
          </a:p>
        </p:txBody>
      </p:sp>
      <p:sp>
        <p:nvSpPr>
          <p:cNvPr id="5" name="Regular Pentagon 4"/>
          <p:cNvSpPr/>
          <p:nvPr/>
        </p:nvSpPr>
        <p:spPr>
          <a:xfrm>
            <a:off x="636974" y="2088800"/>
            <a:ext cx="1371600" cy="1371600"/>
          </a:xfrm>
          <a:prstGeom prst="pentagon">
            <a:avLst/>
          </a:prstGeom>
          <a:solidFill>
            <a:schemeClr val="tx1"/>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What shape is your personality?</a:t>
            </a:r>
            <a:endParaRPr lang="en-US" sz="2800" dirty="0">
              <a:solidFill>
                <a:srgbClr val="F4EA28"/>
              </a:solidFill>
              <a:latin typeface="PF DinText Pro" panose="02000506020000090004" pitchFamily="2" charset="0"/>
            </a:endParaRPr>
          </a:p>
        </p:txBody>
      </p:sp>
    </p:spTree>
    <p:extLst>
      <p:ext uri="{BB962C8B-B14F-4D97-AF65-F5344CB8AC3E}">
        <p14:creationId xmlns:p14="http://schemas.microsoft.com/office/powerpoint/2010/main" val="950542133"/>
      </p:ext>
    </p:extLst>
  </p:cSld>
  <p:clrMapOvr>
    <a:masterClrMapping/>
  </p:clrMapOvr>
  <p:transition spd="med" advClick="0" advTm="5000">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1131570"/>
            <a:ext cx="6783592" cy="5040630"/>
          </a:xfrm>
        </p:spPr>
        <p:txBody>
          <a:bodyPr>
            <a:normAutofit fontScale="85000" lnSpcReduction="20000"/>
          </a:bodyPr>
          <a:lstStyle/>
          <a:p>
            <a:pPr marL="0" indent="0">
              <a:buNone/>
            </a:pPr>
            <a:r>
              <a:rPr lang="en-US" b="1" dirty="0"/>
              <a:t>Circles </a:t>
            </a:r>
            <a:r>
              <a:rPr lang="en-US" dirty="0"/>
              <a:t>are people </a:t>
            </a:r>
            <a:r>
              <a:rPr lang="en-US" dirty="0" err="1"/>
              <a:t>people</a:t>
            </a:r>
            <a:r>
              <a:rPr lang="en-US" dirty="0"/>
              <a:t>. Circles have the most empathy, perception and consideration for the </a:t>
            </a:r>
            <a:r>
              <a:rPr lang="en-US" dirty="0" smtClean="0"/>
              <a:t>feelings of </a:t>
            </a:r>
            <a:r>
              <a:rPr lang="en-US" dirty="0"/>
              <a:t>others. Circles listen and communicate well. They read people and can spot a phony right off. Circles </a:t>
            </a:r>
            <a:r>
              <a:rPr lang="en-US" dirty="0" smtClean="0"/>
              <a:t>like harmony </a:t>
            </a:r>
            <a:r>
              <a:rPr lang="en-US" dirty="0"/>
              <a:t>and have the greatest difficulties in dealing with conflict and making unpopular decisions. They </a:t>
            </a:r>
            <a:r>
              <a:rPr lang="en-US" dirty="0" smtClean="0"/>
              <a:t>are easily </a:t>
            </a:r>
            <a:r>
              <a:rPr lang="en-US" dirty="0"/>
              <a:t>swayed by other people’s feelings and opinions. Circles can be an effective manager in an </a:t>
            </a:r>
            <a:r>
              <a:rPr lang="en-US" dirty="0" smtClean="0"/>
              <a:t>egalitarian work </a:t>
            </a:r>
            <a:r>
              <a:rPr lang="en-US" dirty="0"/>
              <a:t>place, but have difficulty in political environments with a strong hierarchy. Circles prefer that </a:t>
            </a:r>
            <a:r>
              <a:rPr lang="en-US" dirty="0" smtClean="0"/>
              <a:t>other people </a:t>
            </a:r>
            <a:r>
              <a:rPr lang="en-US" dirty="0"/>
              <a:t>make decisions and they would be happy if nothing ever changed and the workplace was one </a:t>
            </a:r>
            <a:r>
              <a:rPr lang="en-US" dirty="0" smtClean="0"/>
              <a:t>big happy </a:t>
            </a:r>
            <a:r>
              <a:rPr lang="en-US" dirty="0"/>
              <a:t>family.</a:t>
            </a:r>
          </a:p>
        </p:txBody>
      </p:sp>
      <p:sp>
        <p:nvSpPr>
          <p:cNvPr id="5" name="Oval 4"/>
          <p:cNvSpPr/>
          <p:nvPr/>
        </p:nvSpPr>
        <p:spPr>
          <a:xfrm>
            <a:off x="609952" y="2133276"/>
            <a:ext cx="1371600" cy="1371600"/>
          </a:xfrm>
          <a:prstGeom prst="ellipse">
            <a:avLst/>
          </a:prstGeom>
          <a:solidFill>
            <a:schemeClr val="tx1"/>
          </a:solidFill>
          <a:ln w="12700" cap="flat" cmpd="sng" algn="ctr">
            <a:solidFill>
              <a:srgbClr val="5B9BD5">
                <a:shade val="50000"/>
              </a:srgbClr>
            </a:solidFill>
            <a:prstDash val="solid"/>
            <a:miter lim="800000"/>
          </a:ln>
          <a:effectLst>
            <a:outerShdw blurRad="50800" dist="38100" algn="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What shape is your personality?</a:t>
            </a:r>
            <a:endParaRPr lang="en-US" sz="2800" dirty="0">
              <a:solidFill>
                <a:srgbClr val="F4EA28"/>
              </a:solidFill>
              <a:latin typeface="PF DinText Pro" panose="02000506020000090004" pitchFamily="2" charset="0"/>
            </a:endParaRPr>
          </a:p>
        </p:txBody>
      </p:sp>
    </p:spTree>
    <p:extLst>
      <p:ext uri="{BB962C8B-B14F-4D97-AF65-F5344CB8AC3E}">
        <p14:creationId xmlns:p14="http://schemas.microsoft.com/office/powerpoint/2010/main" val="872170535"/>
      </p:ext>
    </p:extLst>
  </p:cSld>
  <p:clrMapOvr>
    <a:masterClrMapping/>
  </p:clrMapOvr>
  <p:transition spd="med" advClick="0" advTm="5000">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1131570"/>
            <a:ext cx="6859792" cy="5116830"/>
          </a:xfrm>
        </p:spPr>
        <p:txBody>
          <a:bodyPr>
            <a:normAutofit fontScale="92500" lnSpcReduction="20000"/>
          </a:bodyPr>
          <a:lstStyle/>
          <a:p>
            <a:pPr marL="0" indent="0">
              <a:buNone/>
            </a:pPr>
            <a:r>
              <a:rPr lang="en-US" b="1" dirty="0"/>
              <a:t>Lightning bolts </a:t>
            </a:r>
            <a:r>
              <a:rPr lang="en-US" dirty="0"/>
              <a:t>are creative, ‘what if?’ people who are always thinking of new ways to do </a:t>
            </a:r>
            <a:r>
              <a:rPr lang="en-US" dirty="0" smtClean="0"/>
              <a:t>something. Their </a:t>
            </a:r>
            <a:r>
              <a:rPr lang="en-US" dirty="0"/>
              <a:t>minds never stop and they do cognitive leaps from A straight to D. Lightning bolts see the forest </a:t>
            </a:r>
            <a:r>
              <a:rPr lang="en-US" dirty="0" smtClean="0"/>
              <a:t>and miss </a:t>
            </a:r>
            <a:r>
              <a:rPr lang="en-US" dirty="0"/>
              <a:t>the trees. They don’t like highly structured environments. Lightning bolts don’t tolerate the </a:t>
            </a:r>
            <a:r>
              <a:rPr lang="en-US" dirty="0" smtClean="0"/>
              <a:t>mundane and </a:t>
            </a:r>
            <a:r>
              <a:rPr lang="en-US" dirty="0"/>
              <a:t>have a short attention span. Lightning bolts must get excitement at work. They are highly motivated </a:t>
            </a:r>
            <a:r>
              <a:rPr lang="en-US" dirty="0" smtClean="0"/>
              <a:t>by change </a:t>
            </a:r>
            <a:r>
              <a:rPr lang="en-US" dirty="0"/>
              <a:t>and see </a:t>
            </a:r>
            <a:r>
              <a:rPr lang="en-US" dirty="0" smtClean="0"/>
              <a:t>it </a:t>
            </a:r>
            <a:r>
              <a:rPr lang="en-US" dirty="0"/>
              <a:t>as fun. They are quick to make decisions, but rarely consider the impact of </a:t>
            </a:r>
            <a:r>
              <a:rPr lang="en-US" dirty="0" smtClean="0"/>
              <a:t>their choices</a:t>
            </a:r>
            <a:r>
              <a:rPr lang="en-US" dirty="0"/>
              <a:t>.</a:t>
            </a:r>
          </a:p>
        </p:txBody>
      </p:sp>
      <p:sp>
        <p:nvSpPr>
          <p:cNvPr id="5" name="Lightning Bolt 4"/>
          <p:cNvSpPr/>
          <p:nvPr/>
        </p:nvSpPr>
        <p:spPr>
          <a:xfrm>
            <a:off x="595416" y="2223472"/>
            <a:ext cx="1371600" cy="1371600"/>
          </a:xfrm>
          <a:prstGeom prst="lightningBolt">
            <a:avLst/>
          </a:prstGeom>
          <a:solidFill>
            <a:schemeClr val="tx1"/>
          </a:solidFill>
          <a:ln w="12700" cap="flat" cmpd="sng" algn="ctr">
            <a:solidFill>
              <a:srgbClr val="5B9BD5">
                <a:shade val="50000"/>
              </a:srgbClr>
            </a:solidFill>
            <a:prstDash val="solid"/>
            <a:miter lim="800000"/>
          </a:ln>
          <a:effectLst>
            <a:outerShdw blurRad="50800" dist="38100" algn="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What shape is your personality?</a:t>
            </a:r>
            <a:endParaRPr lang="en-US" sz="2800" dirty="0">
              <a:solidFill>
                <a:srgbClr val="F4EA28"/>
              </a:solidFill>
              <a:latin typeface="PF DinText Pro" panose="02000506020000090004" pitchFamily="2" charset="0"/>
            </a:endParaRPr>
          </a:p>
        </p:txBody>
      </p:sp>
    </p:spTree>
    <p:extLst>
      <p:ext uri="{BB962C8B-B14F-4D97-AF65-F5344CB8AC3E}">
        <p14:creationId xmlns:p14="http://schemas.microsoft.com/office/powerpoint/2010/main" val="2425794658"/>
      </p:ext>
    </p:extLst>
  </p:cSld>
  <p:clrMapOvr>
    <a:masterClrMapping/>
  </p:clrMapOvr>
  <p:transition spd="med" advClick="0" advTm="5000">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362200" y="274638"/>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3200" kern="1200" cap="all">
                <a:solidFill>
                  <a:schemeClr val="tx1"/>
                </a:solidFill>
                <a:latin typeface="STOMPER"/>
                <a:ea typeface="+mj-ea"/>
                <a:cs typeface="STOMPER"/>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2800" dirty="0" smtClean="0">
                <a:solidFill>
                  <a:srgbClr val="F4EA28"/>
                </a:solidFill>
                <a:latin typeface="PF DinText Pro" panose="02000506020000090004" pitchFamily="2" charset="0"/>
              </a:rPr>
              <a:t>What shape is your personality?</a:t>
            </a:r>
            <a:endParaRPr lang="en-US" sz="2800" dirty="0">
              <a:solidFill>
                <a:srgbClr val="F4EA28"/>
              </a:solidFill>
              <a:latin typeface="PF DinText Pro" panose="02000506020000090004" pitchFamily="2" charset="0"/>
            </a:endParaRPr>
          </a:p>
        </p:txBody>
      </p:sp>
      <p:sp>
        <p:nvSpPr>
          <p:cNvPr id="4" name="TextBox 3"/>
          <p:cNvSpPr txBox="1"/>
          <p:nvPr/>
        </p:nvSpPr>
        <p:spPr>
          <a:xfrm>
            <a:off x="1066800" y="1828800"/>
            <a:ext cx="8077200" cy="3693319"/>
          </a:xfrm>
          <a:prstGeom prst="rect">
            <a:avLst/>
          </a:prstGeom>
          <a:noFill/>
        </p:spPr>
        <p:txBody>
          <a:bodyPr wrap="square" rtlCol="0">
            <a:spAutoFit/>
          </a:bodyPr>
          <a:lstStyle/>
          <a:p>
            <a:pPr marL="685800" indent="-685800">
              <a:spcAft>
                <a:spcPts val="2400"/>
              </a:spcAft>
              <a:buFont typeface="Arial" panose="020B0604020202020204" pitchFamily="34" charset="0"/>
              <a:buChar char="•"/>
            </a:pPr>
            <a:r>
              <a:rPr lang="en-US" sz="4000" dirty="0" smtClean="0">
                <a:solidFill>
                  <a:schemeClr val="bg1"/>
                </a:solidFill>
                <a:latin typeface="PF DinText Pro" panose="02000506020000090004" pitchFamily="2" charset="0"/>
              </a:rPr>
              <a:t>Circle the shape you like the most.</a:t>
            </a:r>
          </a:p>
          <a:p>
            <a:pPr marL="685800" indent="-685800">
              <a:spcAft>
                <a:spcPts val="2400"/>
              </a:spcAft>
              <a:buFont typeface="Arial" panose="020B0604020202020204" pitchFamily="34" charset="0"/>
              <a:buChar char="•"/>
            </a:pPr>
            <a:endParaRPr lang="en-US" sz="1600" dirty="0" smtClean="0">
              <a:solidFill>
                <a:schemeClr val="bg1"/>
              </a:solidFill>
              <a:latin typeface="PF DinText Pro" panose="02000506020000090004" pitchFamily="2" charset="0"/>
            </a:endParaRPr>
          </a:p>
          <a:p>
            <a:pPr marL="685800" indent="-685800">
              <a:spcAft>
                <a:spcPts val="2400"/>
              </a:spcAft>
              <a:buFont typeface="Arial" panose="020B0604020202020204" pitchFamily="34" charset="0"/>
              <a:buChar char="•"/>
            </a:pPr>
            <a:r>
              <a:rPr lang="en-US" sz="4000" dirty="0" smtClean="0">
                <a:solidFill>
                  <a:schemeClr val="bg1"/>
                </a:solidFill>
                <a:latin typeface="PF DinText Pro" panose="02000506020000090004" pitchFamily="2" charset="0"/>
              </a:rPr>
              <a:t>Star the shape you like second.</a:t>
            </a:r>
          </a:p>
          <a:p>
            <a:pPr marL="685800" indent="-685800">
              <a:spcAft>
                <a:spcPts val="2400"/>
              </a:spcAft>
              <a:buFont typeface="Arial" panose="020B0604020202020204" pitchFamily="34" charset="0"/>
              <a:buChar char="•"/>
            </a:pPr>
            <a:endParaRPr lang="en-US" sz="1600" dirty="0" smtClean="0">
              <a:solidFill>
                <a:schemeClr val="bg1"/>
              </a:solidFill>
              <a:latin typeface="PF DinText Pro" panose="02000506020000090004" pitchFamily="2" charset="0"/>
            </a:endParaRPr>
          </a:p>
          <a:p>
            <a:pPr marL="685800" indent="-685800">
              <a:spcAft>
                <a:spcPts val="2400"/>
              </a:spcAft>
              <a:buFont typeface="Arial" panose="020B0604020202020204" pitchFamily="34" charset="0"/>
              <a:buChar char="•"/>
            </a:pPr>
            <a:r>
              <a:rPr lang="en-US" sz="4000" dirty="0" smtClean="0">
                <a:solidFill>
                  <a:schemeClr val="bg1"/>
                </a:solidFill>
                <a:latin typeface="PF DinText Pro" panose="02000506020000090004" pitchFamily="2" charset="0"/>
              </a:rPr>
              <a:t>Check mark your least favorite.</a:t>
            </a:r>
            <a:endParaRPr lang="en-US" sz="4000" dirty="0">
              <a:solidFill>
                <a:schemeClr val="bg1"/>
              </a:solidFill>
              <a:latin typeface="PF DinText Pro" panose="02000506020000090004" pitchFamily="2" charset="0"/>
            </a:endParaRPr>
          </a:p>
        </p:txBody>
      </p:sp>
      <p:sp>
        <p:nvSpPr>
          <p:cNvPr id="5" name="TextBox 4"/>
          <p:cNvSpPr txBox="1"/>
          <p:nvPr/>
        </p:nvSpPr>
        <p:spPr>
          <a:xfrm>
            <a:off x="1186543" y="2438400"/>
            <a:ext cx="8077200" cy="3908762"/>
          </a:xfrm>
          <a:prstGeom prst="rect">
            <a:avLst/>
          </a:prstGeom>
          <a:noFill/>
        </p:spPr>
        <p:txBody>
          <a:bodyPr wrap="square" rtlCol="0">
            <a:spAutoFit/>
          </a:bodyPr>
          <a:lstStyle/>
          <a:p>
            <a:pPr>
              <a:spcAft>
                <a:spcPts val="2400"/>
              </a:spcAft>
            </a:pPr>
            <a:r>
              <a:rPr lang="en-US" dirty="0" smtClean="0">
                <a:solidFill>
                  <a:schemeClr val="bg1"/>
                </a:solidFill>
                <a:latin typeface="PF DinText Pro" panose="02000506020000090004" pitchFamily="2" charset="0"/>
              </a:rPr>
              <a:t>This is your strongest personality style, and drives your behavior.</a:t>
            </a:r>
          </a:p>
          <a:p>
            <a:pPr>
              <a:spcAft>
                <a:spcPts val="2400"/>
              </a:spcAft>
            </a:pPr>
            <a:endParaRPr lang="en-US" sz="3600" dirty="0" smtClean="0">
              <a:solidFill>
                <a:schemeClr val="bg1"/>
              </a:solidFill>
              <a:latin typeface="PF DinText Pro" panose="02000506020000090004" pitchFamily="2" charset="0"/>
            </a:endParaRPr>
          </a:p>
          <a:p>
            <a:pPr>
              <a:spcAft>
                <a:spcPts val="2400"/>
              </a:spcAft>
            </a:pPr>
            <a:r>
              <a:rPr lang="en-US" dirty="0" smtClean="0">
                <a:solidFill>
                  <a:schemeClr val="bg1"/>
                </a:solidFill>
                <a:latin typeface="PF DinText Pro" panose="02000506020000090004" pitchFamily="2" charset="0"/>
              </a:rPr>
              <a:t>This shape represents your fall back personality style, and is where you go when stressed.</a:t>
            </a:r>
          </a:p>
          <a:p>
            <a:pPr>
              <a:spcAft>
                <a:spcPts val="2400"/>
              </a:spcAft>
            </a:pPr>
            <a:endParaRPr lang="en-US" sz="2000" dirty="0" smtClean="0">
              <a:solidFill>
                <a:schemeClr val="bg1"/>
              </a:solidFill>
              <a:latin typeface="PF DinText Pro" panose="02000506020000090004" pitchFamily="2" charset="0"/>
            </a:endParaRPr>
          </a:p>
          <a:p>
            <a:pPr>
              <a:spcAft>
                <a:spcPts val="2400"/>
              </a:spcAft>
            </a:pPr>
            <a:endParaRPr lang="en-US" sz="700" dirty="0">
              <a:solidFill>
                <a:schemeClr val="bg1"/>
              </a:solidFill>
              <a:latin typeface="PF DinText Pro" panose="02000506020000090004" pitchFamily="2" charset="0"/>
            </a:endParaRPr>
          </a:p>
          <a:p>
            <a:pPr>
              <a:spcAft>
                <a:spcPts val="2400"/>
              </a:spcAft>
            </a:pPr>
            <a:r>
              <a:rPr lang="en-US" dirty="0" smtClean="0">
                <a:solidFill>
                  <a:schemeClr val="bg1"/>
                </a:solidFill>
                <a:latin typeface="PF DinText Pro" panose="02000506020000090004" pitchFamily="2" charset="0"/>
              </a:rPr>
              <a:t>This is the shape that you will likely have the most conflict dealing with.</a:t>
            </a:r>
            <a:endParaRPr lang="en-US" dirty="0">
              <a:solidFill>
                <a:schemeClr val="bg1"/>
              </a:solidFill>
              <a:latin typeface="PF DinText Pro" panose="02000506020000090004" pitchFamily="2" charset="0"/>
            </a:endParaRPr>
          </a:p>
          <a:p>
            <a:pPr>
              <a:spcAft>
                <a:spcPts val="2400"/>
              </a:spcAft>
            </a:pPr>
            <a:endParaRPr lang="en-US" sz="900" dirty="0" smtClean="0">
              <a:solidFill>
                <a:schemeClr val="bg1"/>
              </a:solidFill>
              <a:latin typeface="PF DinText Pro" panose="02000506020000090004" pitchFamily="2" charset="0"/>
            </a:endParaRPr>
          </a:p>
        </p:txBody>
      </p:sp>
    </p:spTree>
    <p:extLst>
      <p:ext uri="{BB962C8B-B14F-4D97-AF65-F5344CB8AC3E}">
        <p14:creationId xmlns:p14="http://schemas.microsoft.com/office/powerpoint/2010/main" val="91493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50000"/>
              </a:lnSpc>
            </a:pPr>
            <a:r>
              <a:rPr lang="en-US" dirty="0" smtClean="0"/>
              <a:t>Introduction and Overview</a:t>
            </a:r>
          </a:p>
          <a:p>
            <a:pPr>
              <a:lnSpc>
                <a:spcPct val="150000"/>
              </a:lnSpc>
            </a:pPr>
            <a:r>
              <a:rPr lang="en-US" dirty="0" smtClean="0"/>
              <a:t>The Work Ethic Gap</a:t>
            </a:r>
          </a:p>
          <a:p>
            <a:pPr>
              <a:lnSpc>
                <a:spcPct val="150000"/>
              </a:lnSpc>
            </a:pPr>
            <a:r>
              <a:rPr lang="en-US" dirty="0" smtClean="0"/>
              <a:t>The A Game Methodology and Delivery</a:t>
            </a:r>
          </a:p>
          <a:p>
            <a:pPr>
              <a:lnSpc>
                <a:spcPct val="150000"/>
              </a:lnSpc>
            </a:pPr>
            <a:r>
              <a:rPr lang="en-US" dirty="0" smtClean="0"/>
              <a:t>Experience the Curriculum</a:t>
            </a:r>
          </a:p>
          <a:p>
            <a:pPr>
              <a:lnSpc>
                <a:spcPct val="150000"/>
              </a:lnSpc>
            </a:pPr>
            <a:r>
              <a:rPr lang="en-US" dirty="0" smtClean="0"/>
              <a:t>Skills Practice</a:t>
            </a:r>
          </a:p>
        </p:txBody>
      </p:sp>
      <p:sp>
        <p:nvSpPr>
          <p:cNvPr id="3" name="TextBox 2"/>
          <p:cNvSpPr txBox="1"/>
          <p:nvPr/>
        </p:nvSpPr>
        <p:spPr>
          <a:xfrm>
            <a:off x="2590800" y="533400"/>
            <a:ext cx="6553200" cy="523220"/>
          </a:xfrm>
          <a:prstGeom prst="rect">
            <a:avLst/>
          </a:prstGeom>
          <a:noFill/>
        </p:spPr>
        <p:txBody>
          <a:bodyPr wrap="square" rtlCol="0">
            <a:spAutoFit/>
          </a:bodyPr>
          <a:lstStyle/>
          <a:p>
            <a:r>
              <a:rPr lang="en-US" sz="2800" cap="all" dirty="0" smtClean="0">
                <a:solidFill>
                  <a:srgbClr val="F4EA28"/>
                </a:solidFill>
                <a:latin typeface="PF DinText Pro" panose="02000506020000090004" pitchFamily="2" charset="0"/>
                <a:cs typeface="STOMPER"/>
              </a:rPr>
              <a:t>Today’s AGENDA</a:t>
            </a:r>
            <a:endParaRPr lang="en-US" sz="2800" cap="all" dirty="0">
              <a:solidFill>
                <a:srgbClr val="F4EA28"/>
              </a:solidFill>
              <a:latin typeface="PF DinText Pro" panose="02000506020000090004" pitchFamily="2" charset="0"/>
              <a:cs typeface="STOMPER"/>
            </a:endParaRPr>
          </a:p>
        </p:txBody>
      </p:sp>
    </p:spTree>
    <p:extLst>
      <p:ext uri="{BB962C8B-B14F-4D97-AF65-F5344CB8AC3E}">
        <p14:creationId xmlns:p14="http://schemas.microsoft.com/office/powerpoint/2010/main" val="98504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WordPictureWatermark1" descr="CWED Letterhead 2"/>
          <p:cNvPicPr>
            <a:picLocks noChangeAspect="1" noChangeArrowheads="1"/>
          </p:cNvPicPr>
          <p:nvPr/>
        </p:nvPicPr>
        <p:blipFill rotWithShape="1">
          <a:blip r:embed="rId2">
            <a:extLst>
              <a:ext uri="{28A0092B-C50C-407E-A947-70E740481C1C}">
                <a14:useLocalDpi xmlns:a14="http://schemas.microsoft.com/office/drawing/2010/main" val="0"/>
              </a:ext>
            </a:extLst>
          </a:blip>
          <a:srcRect t="79949"/>
          <a:stretch/>
        </p:blipFill>
        <p:spPr bwMode="auto">
          <a:xfrm>
            <a:off x="-9335" y="4498947"/>
            <a:ext cx="9172575" cy="2380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28600" y="482600"/>
            <a:ext cx="8382000" cy="4524315"/>
          </a:xfrm>
          <a:prstGeom prst="rect">
            <a:avLst/>
          </a:prstGeom>
          <a:noFill/>
        </p:spPr>
        <p:txBody>
          <a:bodyPr wrap="square" rtlCol="0">
            <a:spAutoFit/>
          </a:bodyPr>
          <a:lstStyle/>
          <a:p>
            <a:endParaRPr lang="en-US" sz="3200" dirty="0" smtClean="0">
              <a:solidFill>
                <a:schemeClr val="bg1"/>
              </a:solidFill>
              <a:latin typeface="+mj-lt"/>
            </a:endParaRPr>
          </a:p>
          <a:p>
            <a:endParaRPr lang="en-US" sz="3200" dirty="0">
              <a:solidFill>
                <a:schemeClr val="bg1"/>
              </a:solidFill>
              <a:latin typeface="+mj-lt"/>
            </a:endParaRPr>
          </a:p>
          <a:p>
            <a:endParaRPr lang="en-US" sz="3200" dirty="0" smtClean="0">
              <a:solidFill>
                <a:schemeClr val="bg1"/>
              </a:solidFill>
              <a:latin typeface="+mj-lt"/>
            </a:endParaRPr>
          </a:p>
          <a:p>
            <a:endParaRPr lang="en-US" sz="3200" dirty="0" smtClean="0">
              <a:solidFill>
                <a:schemeClr val="bg1"/>
              </a:solidFill>
              <a:latin typeface="+mj-lt"/>
            </a:endParaRPr>
          </a:p>
          <a:p>
            <a:r>
              <a:rPr lang="en-US" sz="3200" b="1" dirty="0" smtClean="0">
                <a:solidFill>
                  <a:schemeClr val="bg1"/>
                </a:solidFill>
                <a:latin typeface="+mj-lt"/>
              </a:rPr>
              <a:t>Josh Davies</a:t>
            </a:r>
          </a:p>
          <a:p>
            <a:r>
              <a:rPr lang="en-US" sz="3200" dirty="0" smtClean="0">
                <a:solidFill>
                  <a:schemeClr val="bg1"/>
                </a:solidFill>
                <a:latin typeface="+mj-lt"/>
              </a:rPr>
              <a:t>Chief Executive Officer</a:t>
            </a:r>
          </a:p>
          <a:p>
            <a:r>
              <a:rPr lang="en-US" sz="3200" dirty="0" smtClean="0">
                <a:solidFill>
                  <a:schemeClr val="bg1"/>
                </a:solidFill>
                <a:latin typeface="+mj-lt"/>
              </a:rPr>
              <a:t>The Center for </a:t>
            </a:r>
            <a:r>
              <a:rPr lang="en-US" sz="3200" b="1" dirty="0" smtClean="0">
                <a:solidFill>
                  <a:schemeClr val="bg2">
                    <a:lumMod val="75000"/>
                  </a:schemeClr>
                </a:solidFill>
                <a:latin typeface="+mj-lt"/>
              </a:rPr>
              <a:t>Work Ethic </a:t>
            </a:r>
            <a:r>
              <a:rPr lang="en-US" sz="3200" dirty="0" smtClean="0">
                <a:solidFill>
                  <a:schemeClr val="bg1"/>
                </a:solidFill>
                <a:latin typeface="+mj-lt"/>
              </a:rPr>
              <a:t>Development</a:t>
            </a:r>
          </a:p>
          <a:p>
            <a:r>
              <a:rPr lang="en-US" sz="3200" dirty="0" smtClean="0">
                <a:solidFill>
                  <a:schemeClr val="bg1"/>
                </a:solidFill>
                <a:latin typeface="+mj-lt"/>
                <a:hlinkClick r:id="rId3"/>
              </a:rPr>
              <a:t>jdavies@workethic.org</a:t>
            </a:r>
            <a:endParaRPr lang="en-US" sz="3200" dirty="0" smtClean="0">
              <a:solidFill>
                <a:schemeClr val="bg1"/>
              </a:solidFill>
              <a:latin typeface="+mj-lt"/>
            </a:endParaRPr>
          </a:p>
          <a:p>
            <a:r>
              <a:rPr lang="en-US" sz="3200" dirty="0" smtClean="0">
                <a:solidFill>
                  <a:schemeClr val="bg1"/>
                </a:solidFill>
                <a:latin typeface="+mj-lt"/>
              </a:rPr>
              <a:t>303.433.3243</a:t>
            </a:r>
            <a:endParaRPr lang="en-US" sz="3200" dirty="0">
              <a:solidFill>
                <a:schemeClr val="bg1"/>
              </a:solidFill>
              <a:latin typeface="+mj-lt"/>
            </a:endParaRPr>
          </a:p>
        </p:txBody>
      </p:sp>
    </p:spTree>
    <p:extLst>
      <p:ext uri="{BB962C8B-B14F-4D97-AF65-F5344CB8AC3E}">
        <p14:creationId xmlns:p14="http://schemas.microsoft.com/office/powerpoint/2010/main" val="259002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60539</TotalTime>
  <Words>2130</Words>
  <Application>Microsoft Office PowerPoint</Application>
  <PresentationFormat>On-screen Show (4:3)</PresentationFormat>
  <Paragraphs>364</Paragraphs>
  <Slides>90</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Arial</vt:lpstr>
      <vt:lpstr>Marker Felt</vt:lpstr>
      <vt:lpstr>PF DinText Pro</vt:lpstr>
      <vt:lpstr>Calibri</vt:lpstr>
      <vt:lpstr>STOMPER</vt:lpstr>
      <vt:lpstr>Arial Black</vt:lpstr>
      <vt:lpstr>Times New Roman</vt:lpstr>
      <vt:lpstr>Office Theme</vt:lpstr>
      <vt:lpstr>PowerPoint Presentation</vt:lpstr>
      <vt:lpstr>PowerPoint Presentation</vt:lpstr>
      <vt:lpstr>SIGNS OF DECLINE</vt:lpstr>
      <vt:lpstr>PowerPoint Presentation</vt:lpstr>
      <vt:lpstr>PowerPoint Presentation</vt:lpstr>
      <vt:lpstr>PowerPoint Presentation</vt:lpstr>
      <vt:lpstr>SIGNS OF DECLINE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Keys to training work ethic – Page 6</vt:lpstr>
      <vt:lpstr>Experiential learning</vt:lpstr>
      <vt:lpstr>Experiential learning</vt:lpstr>
      <vt:lpstr>Peer-to-peer MODEL</vt:lpstr>
      <vt:lpstr>Peer-to-peer MODEL</vt:lpstr>
      <vt:lpstr>flexibility  and Applicability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learning MODEL – Page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TRAINING MODEL</vt:lpstr>
      <vt:lpstr>Key training techniques</vt:lpstr>
      <vt:lpstr>PowerPoint Presentation</vt:lpstr>
      <vt:lpstr>PowerPoint Presentation</vt:lpstr>
      <vt:lpstr>PowerPoint Presentation</vt:lpstr>
      <vt:lpstr>PowerPoint Presentation</vt:lpstr>
      <vt:lpstr>PowerPoint Presentation</vt:lpstr>
      <vt:lpstr>PowerPoint Presentation</vt:lpstr>
      <vt:lpstr>Employer expectations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Generation Why,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 Chester</dc:creator>
  <cp:lastModifiedBy>Josh Davies</cp:lastModifiedBy>
  <cp:revision>945</cp:revision>
  <cp:lastPrinted>2012-08-09T22:45:52Z</cp:lastPrinted>
  <dcterms:created xsi:type="dcterms:W3CDTF">2009-11-11T16:06:17Z</dcterms:created>
  <dcterms:modified xsi:type="dcterms:W3CDTF">2016-08-18T16:48:19Z</dcterms:modified>
</cp:coreProperties>
</file>